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omments/comment1.xml" ContentType="application/vnd.openxmlformats-officedocument.presentationml.comment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2" r:id="rId1"/>
  </p:sldMasterIdLst>
  <p:notesMasterIdLst>
    <p:notesMasterId r:id="rId85"/>
  </p:notesMasterIdLst>
  <p:handoutMasterIdLst>
    <p:handoutMasterId r:id="rId86"/>
  </p:handoutMasterIdLst>
  <p:sldIdLst>
    <p:sldId id="256" r:id="rId2"/>
    <p:sldId id="257" r:id="rId3"/>
    <p:sldId id="402" r:id="rId4"/>
    <p:sldId id="398" r:id="rId5"/>
    <p:sldId id="399" r:id="rId6"/>
    <p:sldId id="258" r:id="rId7"/>
    <p:sldId id="259" r:id="rId8"/>
    <p:sldId id="260" r:id="rId9"/>
    <p:sldId id="362" r:id="rId10"/>
    <p:sldId id="325" r:id="rId11"/>
    <p:sldId id="328" r:id="rId12"/>
    <p:sldId id="262" r:id="rId13"/>
    <p:sldId id="391" r:id="rId14"/>
    <p:sldId id="264" r:id="rId15"/>
    <p:sldId id="410" r:id="rId16"/>
    <p:sldId id="392" r:id="rId17"/>
    <p:sldId id="337" r:id="rId18"/>
    <p:sldId id="338" r:id="rId19"/>
    <p:sldId id="339" r:id="rId20"/>
    <p:sldId id="401" r:id="rId21"/>
    <p:sldId id="340" r:id="rId22"/>
    <p:sldId id="341" r:id="rId23"/>
    <p:sldId id="342" r:id="rId24"/>
    <p:sldId id="393" r:id="rId25"/>
    <p:sldId id="265" r:id="rId26"/>
    <p:sldId id="310" r:id="rId27"/>
    <p:sldId id="266" r:id="rId28"/>
    <p:sldId id="358" r:id="rId29"/>
    <p:sldId id="407" r:id="rId30"/>
    <p:sldId id="359" r:id="rId31"/>
    <p:sldId id="267" r:id="rId32"/>
    <p:sldId id="403" r:id="rId33"/>
    <p:sldId id="360" r:id="rId34"/>
    <p:sldId id="363" r:id="rId35"/>
    <p:sldId id="269" r:id="rId36"/>
    <p:sldId id="394" r:id="rId37"/>
    <p:sldId id="412" r:id="rId38"/>
    <p:sldId id="413" r:id="rId39"/>
    <p:sldId id="270" r:id="rId40"/>
    <p:sldId id="405" r:id="rId41"/>
    <p:sldId id="406" r:id="rId42"/>
    <p:sldId id="311" r:id="rId43"/>
    <p:sldId id="271" r:id="rId44"/>
    <p:sldId id="408" r:id="rId45"/>
    <p:sldId id="349" r:id="rId46"/>
    <p:sldId id="395" r:id="rId47"/>
    <p:sldId id="272" r:id="rId48"/>
    <p:sldId id="273" r:id="rId49"/>
    <p:sldId id="274" r:id="rId50"/>
    <p:sldId id="307" r:id="rId51"/>
    <p:sldId id="364" r:id="rId52"/>
    <p:sldId id="330" r:id="rId53"/>
    <p:sldId id="404" r:id="rId54"/>
    <p:sldId id="396" r:id="rId55"/>
    <p:sldId id="344" r:id="rId56"/>
    <p:sldId id="347" r:id="rId57"/>
    <p:sldId id="411" r:id="rId58"/>
    <p:sldId id="275" r:id="rId59"/>
    <p:sldId id="327" r:id="rId60"/>
    <p:sldId id="409" r:id="rId61"/>
    <p:sldId id="371" r:id="rId62"/>
    <p:sldId id="373" r:id="rId63"/>
    <p:sldId id="414" r:id="rId64"/>
    <p:sldId id="374" r:id="rId65"/>
    <p:sldId id="375" r:id="rId66"/>
    <p:sldId id="383" r:id="rId67"/>
    <p:sldId id="382" r:id="rId68"/>
    <p:sldId id="415" r:id="rId69"/>
    <p:sldId id="376" r:id="rId70"/>
    <p:sldId id="416" r:id="rId71"/>
    <p:sldId id="377" r:id="rId72"/>
    <p:sldId id="379" r:id="rId73"/>
    <p:sldId id="380" r:id="rId74"/>
    <p:sldId id="381" r:id="rId75"/>
    <p:sldId id="384" r:id="rId76"/>
    <p:sldId id="386" r:id="rId77"/>
    <p:sldId id="387" r:id="rId78"/>
    <p:sldId id="390" r:id="rId79"/>
    <p:sldId id="418" r:id="rId80"/>
    <p:sldId id="388" r:id="rId81"/>
    <p:sldId id="389" r:id="rId82"/>
    <p:sldId id="417" r:id="rId83"/>
    <p:sldId id="301" r:id="rId84"/>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ta Sponder" initials="MS" lastIdx="4" clrIdx="0"/>
  <p:cmAuthor id="1" name="Mark Schell" initials="MS" lastIdx="2" clrIdx="1">
    <p:extLst>
      <p:ext uri="{19B8F6BF-5375-455C-9EA6-DF929625EA0E}">
        <p15:presenceInfo xmlns:p15="http://schemas.microsoft.com/office/powerpoint/2012/main" userId="ba725c32e4c1029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58" autoAdjust="0"/>
    <p:restoredTop sz="87723" autoAdjust="0"/>
  </p:normalViewPr>
  <p:slideViewPr>
    <p:cSldViewPr snapToGrid="0">
      <p:cViewPr varScale="1">
        <p:scale>
          <a:sx n="90" d="100"/>
          <a:sy n="90" d="100"/>
        </p:scale>
        <p:origin x="72" y="192"/>
      </p:cViewPr>
      <p:guideLst>
        <p:guide orient="horz" pos="2160"/>
        <p:guide pos="3840"/>
      </p:guideLst>
    </p:cSldViewPr>
  </p:slideViewPr>
  <p:notesTextViewPr>
    <p:cViewPr>
      <p:scale>
        <a:sx n="100" d="100"/>
        <a:sy n="100" d="100"/>
      </p:scale>
      <p:origin x="0" y="0"/>
    </p:cViewPr>
  </p:notesTextViewPr>
  <p:notesViewPr>
    <p:cSldViewPr snapToGrid="0">
      <p:cViewPr varScale="1">
        <p:scale>
          <a:sx n="71" d="100"/>
          <a:sy n="71" d="100"/>
        </p:scale>
        <p:origin x="2740" y="6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5-10-07T17:09:18.477" idx="1">
    <p:pos x="5904" y="3184"/>
    <p:text>What does this mean?</p:text>
  </p:cm>
  <p:cm authorId="1" dt="2015-10-15T13:14:17.008" idx="1">
    <p:pos x="5904" y="3320"/>
    <p:text>It means that active searches searches for list price sold searches for sold price.  We do explain it in the presentation.  It was to wordy to pu on the slide though</p:text>
    <p:extLst>
      <p:ext uri="{C676402C-5697-4E1C-873F-D02D1690AC5C}">
        <p15:threadingInfo xmlns:p15="http://schemas.microsoft.com/office/powerpoint/2012/main" timeZoneBias="240">
          <p15:parentCm authorId="0" idx="1"/>
        </p15:threadingInfo>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5"/>
          </a:xfrm>
          <a:prstGeom prst="rect">
            <a:avLst/>
          </a:prstGeom>
        </p:spPr>
        <p:txBody>
          <a:bodyPr vert="horz" lIns="92492" tIns="46246" rIns="92492" bIns="46246" rtlCol="0"/>
          <a:lstStyle>
            <a:lvl1pPr algn="l">
              <a:defRPr sz="1200"/>
            </a:lvl1pPr>
          </a:lstStyle>
          <a:p>
            <a:endParaRPr lang="en-CA"/>
          </a:p>
        </p:txBody>
      </p:sp>
      <p:sp>
        <p:nvSpPr>
          <p:cNvPr id="3" name="Date Placeholder 2"/>
          <p:cNvSpPr>
            <a:spLocks noGrp="1"/>
          </p:cNvSpPr>
          <p:nvPr>
            <p:ph type="dt" sz="quarter" idx="1"/>
          </p:nvPr>
        </p:nvSpPr>
        <p:spPr>
          <a:xfrm>
            <a:off x="3884614" y="0"/>
            <a:ext cx="2971800" cy="466435"/>
          </a:xfrm>
          <a:prstGeom prst="rect">
            <a:avLst/>
          </a:prstGeom>
        </p:spPr>
        <p:txBody>
          <a:bodyPr vert="horz" lIns="92492" tIns="46246" rIns="92492" bIns="46246" rtlCol="0"/>
          <a:lstStyle>
            <a:lvl1pPr algn="r">
              <a:defRPr sz="1200"/>
            </a:lvl1pPr>
          </a:lstStyle>
          <a:p>
            <a:fld id="{1E22814A-AAEF-4746-948B-7AD7694731D7}" type="datetimeFigureOut">
              <a:rPr lang="en-CA" smtClean="0"/>
              <a:t>2017-08-01</a:t>
            </a:fld>
            <a:endParaRPr lang="en-CA"/>
          </a:p>
        </p:txBody>
      </p:sp>
      <p:sp>
        <p:nvSpPr>
          <p:cNvPr id="4" name="Footer Placeholder 3"/>
          <p:cNvSpPr>
            <a:spLocks noGrp="1"/>
          </p:cNvSpPr>
          <p:nvPr>
            <p:ph type="ftr" sz="quarter" idx="2"/>
          </p:nvPr>
        </p:nvSpPr>
        <p:spPr>
          <a:xfrm>
            <a:off x="0" y="8829968"/>
            <a:ext cx="2971800" cy="466434"/>
          </a:xfrm>
          <a:prstGeom prst="rect">
            <a:avLst/>
          </a:prstGeom>
        </p:spPr>
        <p:txBody>
          <a:bodyPr vert="horz" lIns="92492" tIns="46246" rIns="92492" bIns="46246" rtlCol="0" anchor="b"/>
          <a:lstStyle>
            <a:lvl1pPr algn="l">
              <a:defRPr sz="1200"/>
            </a:lvl1pPr>
          </a:lstStyle>
          <a:p>
            <a:endParaRPr lang="en-CA"/>
          </a:p>
        </p:txBody>
      </p:sp>
      <p:sp>
        <p:nvSpPr>
          <p:cNvPr id="5" name="Slide Number Placeholder 4"/>
          <p:cNvSpPr>
            <a:spLocks noGrp="1"/>
          </p:cNvSpPr>
          <p:nvPr>
            <p:ph type="sldNum" sz="quarter" idx="3"/>
          </p:nvPr>
        </p:nvSpPr>
        <p:spPr>
          <a:xfrm>
            <a:off x="3884614" y="8829968"/>
            <a:ext cx="2971800" cy="466434"/>
          </a:xfrm>
          <a:prstGeom prst="rect">
            <a:avLst/>
          </a:prstGeom>
        </p:spPr>
        <p:txBody>
          <a:bodyPr vert="horz" lIns="92492" tIns="46246" rIns="92492" bIns="46246" rtlCol="0" anchor="b"/>
          <a:lstStyle>
            <a:lvl1pPr algn="r">
              <a:defRPr sz="1200"/>
            </a:lvl1pPr>
          </a:lstStyle>
          <a:p>
            <a:fld id="{8CA9EED7-ABC9-4CC8-86BE-4879F36B2AAD}" type="slidenum">
              <a:rPr lang="en-CA" smtClean="0"/>
              <a:t>‹#›</a:t>
            </a:fld>
            <a:endParaRPr lang="en-CA"/>
          </a:p>
        </p:txBody>
      </p:sp>
    </p:spTree>
    <p:extLst>
      <p:ext uri="{BB962C8B-B14F-4D97-AF65-F5344CB8AC3E}">
        <p14:creationId xmlns:p14="http://schemas.microsoft.com/office/powerpoint/2010/main" val="21751861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5"/>
          </a:xfrm>
          <a:prstGeom prst="rect">
            <a:avLst/>
          </a:prstGeom>
        </p:spPr>
        <p:txBody>
          <a:bodyPr vert="horz" lIns="92492" tIns="46246" rIns="92492" bIns="46246" rtlCol="0"/>
          <a:lstStyle>
            <a:lvl1pPr algn="l">
              <a:defRPr sz="1200"/>
            </a:lvl1pPr>
          </a:lstStyle>
          <a:p>
            <a:endParaRPr lang="en-CA"/>
          </a:p>
        </p:txBody>
      </p:sp>
      <p:sp>
        <p:nvSpPr>
          <p:cNvPr id="3" name="Date Placeholder 2"/>
          <p:cNvSpPr>
            <a:spLocks noGrp="1"/>
          </p:cNvSpPr>
          <p:nvPr>
            <p:ph type="dt" idx="1"/>
          </p:nvPr>
        </p:nvSpPr>
        <p:spPr>
          <a:xfrm>
            <a:off x="3884614" y="0"/>
            <a:ext cx="2971800" cy="466435"/>
          </a:xfrm>
          <a:prstGeom prst="rect">
            <a:avLst/>
          </a:prstGeom>
        </p:spPr>
        <p:txBody>
          <a:bodyPr vert="horz" lIns="92492" tIns="46246" rIns="92492" bIns="46246" rtlCol="0"/>
          <a:lstStyle>
            <a:lvl1pPr algn="r">
              <a:defRPr sz="1200"/>
            </a:lvl1pPr>
          </a:lstStyle>
          <a:p>
            <a:fld id="{002F7AB9-AE02-4C12-A1F3-C093506B3B2D}" type="datetimeFigureOut">
              <a:rPr lang="en-CA" smtClean="0"/>
              <a:t>2017-08-01</a:t>
            </a:fld>
            <a:endParaRPr lang="en-CA"/>
          </a:p>
        </p:txBody>
      </p:sp>
      <p:sp>
        <p:nvSpPr>
          <p:cNvPr id="4" name="Slide Image Placeholder 3"/>
          <p:cNvSpPr>
            <a:spLocks noGrp="1" noRot="1" noChangeAspect="1"/>
          </p:cNvSpPr>
          <p:nvPr>
            <p:ph type="sldImg" idx="2"/>
          </p:nvPr>
        </p:nvSpPr>
        <p:spPr>
          <a:xfrm>
            <a:off x="639763" y="1162050"/>
            <a:ext cx="5578475" cy="3138488"/>
          </a:xfrm>
          <a:prstGeom prst="rect">
            <a:avLst/>
          </a:prstGeom>
          <a:noFill/>
          <a:ln w="12700">
            <a:solidFill>
              <a:prstClr val="black"/>
            </a:solidFill>
          </a:ln>
        </p:spPr>
        <p:txBody>
          <a:bodyPr vert="horz" lIns="92492" tIns="46246" rIns="92492" bIns="46246" rtlCol="0" anchor="ctr"/>
          <a:lstStyle/>
          <a:p>
            <a:endParaRPr lang="en-CA"/>
          </a:p>
        </p:txBody>
      </p:sp>
      <p:sp>
        <p:nvSpPr>
          <p:cNvPr id="5" name="Notes Placeholder 4"/>
          <p:cNvSpPr>
            <a:spLocks noGrp="1"/>
          </p:cNvSpPr>
          <p:nvPr>
            <p:ph type="body" sz="quarter" idx="3"/>
          </p:nvPr>
        </p:nvSpPr>
        <p:spPr>
          <a:xfrm>
            <a:off x="685800" y="4473893"/>
            <a:ext cx="5486400" cy="3660458"/>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8"/>
            <a:ext cx="2971800" cy="466434"/>
          </a:xfrm>
          <a:prstGeom prst="rect">
            <a:avLst/>
          </a:prstGeom>
        </p:spPr>
        <p:txBody>
          <a:bodyPr vert="horz" lIns="92492" tIns="46246" rIns="92492" bIns="46246" rtlCol="0" anchor="b"/>
          <a:lstStyle>
            <a:lvl1pPr algn="l">
              <a:defRPr sz="1200"/>
            </a:lvl1pPr>
          </a:lstStyle>
          <a:p>
            <a:endParaRPr lang="en-CA"/>
          </a:p>
        </p:txBody>
      </p:sp>
      <p:sp>
        <p:nvSpPr>
          <p:cNvPr id="7" name="Slide Number Placeholder 6"/>
          <p:cNvSpPr>
            <a:spLocks noGrp="1"/>
          </p:cNvSpPr>
          <p:nvPr>
            <p:ph type="sldNum" sz="quarter" idx="5"/>
          </p:nvPr>
        </p:nvSpPr>
        <p:spPr>
          <a:xfrm>
            <a:off x="3884614" y="8829968"/>
            <a:ext cx="2971800" cy="466434"/>
          </a:xfrm>
          <a:prstGeom prst="rect">
            <a:avLst/>
          </a:prstGeom>
        </p:spPr>
        <p:txBody>
          <a:bodyPr vert="horz" lIns="92492" tIns="46246" rIns="92492" bIns="46246" rtlCol="0" anchor="b"/>
          <a:lstStyle>
            <a:lvl1pPr algn="r">
              <a:defRPr sz="1200"/>
            </a:lvl1pPr>
          </a:lstStyle>
          <a:p>
            <a:fld id="{8FB31538-CEF7-40E6-A15B-154A35FFB808}" type="slidenum">
              <a:rPr lang="en-CA" smtClean="0"/>
              <a:t>‹#›</a:t>
            </a:fld>
            <a:endParaRPr lang="en-CA"/>
          </a:p>
        </p:txBody>
      </p:sp>
    </p:spTree>
    <p:extLst>
      <p:ext uri="{BB962C8B-B14F-4D97-AF65-F5344CB8AC3E}">
        <p14:creationId xmlns:p14="http://schemas.microsoft.com/office/powerpoint/2010/main" val="4208030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9763" y="1162050"/>
            <a:ext cx="5578475" cy="3138488"/>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8FB31538-CEF7-40E6-A15B-154A35FFB808}" type="slidenum">
              <a:rPr lang="en-CA" smtClean="0"/>
              <a:t>1</a:t>
            </a:fld>
            <a:endParaRPr lang="en-CA"/>
          </a:p>
        </p:txBody>
      </p:sp>
    </p:spTree>
    <p:extLst>
      <p:ext uri="{BB962C8B-B14F-4D97-AF65-F5344CB8AC3E}">
        <p14:creationId xmlns:p14="http://schemas.microsoft.com/office/powerpoint/2010/main" val="3472581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9763" y="1162050"/>
            <a:ext cx="5578475" cy="3138488"/>
          </a:xfrm>
        </p:spPr>
      </p:sp>
      <p:sp>
        <p:nvSpPr>
          <p:cNvPr id="3" name="Notes Placeholder 2"/>
          <p:cNvSpPr>
            <a:spLocks noGrp="1"/>
          </p:cNvSpPr>
          <p:nvPr>
            <p:ph type="body" idx="1"/>
          </p:nvPr>
        </p:nvSpPr>
        <p:spPr/>
        <p:txBody>
          <a:bodyPr/>
          <a:lstStyle/>
          <a:p>
            <a:pPr lvl="0"/>
            <a:r>
              <a:rPr lang="en-CA" sz="1200" kern="1200">
                <a:solidFill>
                  <a:schemeClr val="tx1"/>
                </a:solidFill>
                <a:effectLst/>
                <a:latin typeface="+mn-lt"/>
                <a:ea typeface="+mn-ea"/>
                <a:cs typeface="+mn-cs"/>
              </a:rPr>
              <a:t>To access the</a:t>
            </a:r>
            <a:r>
              <a:rPr lang="en-CA" sz="1200" kern="1200" baseline="0">
                <a:solidFill>
                  <a:schemeClr val="tx1"/>
                </a:solidFill>
                <a:effectLst/>
                <a:latin typeface="+mn-lt"/>
                <a:ea typeface="+mn-ea"/>
                <a:cs typeface="+mn-cs"/>
              </a:rPr>
              <a:t> Contact Manager hover over My Matrix and click the Contacts option.</a:t>
            </a:r>
          </a:p>
          <a:p>
            <a:pPr marL="171450" indent="-171450">
              <a:buFont typeface="Arial" panose="020B0604020202020204" pitchFamily="34" charset="0"/>
              <a:buChar char="•"/>
            </a:pPr>
            <a:r>
              <a:rPr lang="en-CA"/>
              <a:t>This will take you to the</a:t>
            </a:r>
            <a:r>
              <a:rPr lang="en-CA" baseline="0"/>
              <a:t> contact manager, which contains a list of all contacts entered, activity details for each contact, history for each contact and anything created within Matrix for them like CMA’s, Auto emails and Saved Searches etc.  (Saved Searches and CMA’s are covered in the Advanced Course)</a:t>
            </a:r>
          </a:p>
          <a:p>
            <a:pPr marL="171450" indent="-171450">
              <a:buFont typeface="Arial" panose="020B0604020202020204" pitchFamily="34" charset="0"/>
              <a:buChar char="•"/>
            </a:pPr>
            <a:r>
              <a:rPr lang="en-CA" baseline="0"/>
              <a:t>Click on a Contact name to view details {DEMO}</a:t>
            </a:r>
          </a:p>
          <a:p>
            <a:pPr marL="171450" indent="-171450">
              <a:buFont typeface="Arial" panose="020B0604020202020204" pitchFamily="34" charset="0"/>
              <a:buChar char="•"/>
            </a:pPr>
            <a:r>
              <a:rPr lang="en-CA" baseline="0"/>
              <a:t>You can also add, edit and manage your contacts information from this page</a:t>
            </a:r>
            <a:endParaRPr lang="en-CA"/>
          </a:p>
          <a:p>
            <a:pPr marL="171450" indent="-171450">
              <a:buFont typeface="Arial" panose="020B0604020202020204" pitchFamily="34" charset="0"/>
              <a:buChar char="•"/>
            </a:pPr>
            <a:r>
              <a:rPr lang="en-CA"/>
              <a:t>Clients can be</a:t>
            </a:r>
            <a:r>
              <a:rPr lang="en-CA" baseline="0"/>
              <a:t> made inactive by selecting them and clicking the set inactive button, this can be used to take a client off auto fill options but not lose the history with them</a:t>
            </a:r>
          </a:p>
          <a:p>
            <a:pPr marL="171450" indent="-171450">
              <a:buFont typeface="Arial" panose="020B0604020202020204" pitchFamily="34" charset="0"/>
              <a:buChar char="•"/>
            </a:pPr>
            <a:r>
              <a:rPr lang="en-CA" baseline="0"/>
              <a:t>To reactivate them click the show inactive button, select the client to activate and click the set active button, to return to actives click the show actives button</a:t>
            </a:r>
          </a:p>
          <a:p>
            <a:pPr lvl="0"/>
            <a:r>
              <a:rPr lang="en-CA" sz="1200" kern="1200" baseline="0">
                <a:solidFill>
                  <a:schemeClr val="tx1"/>
                </a:solidFill>
                <a:effectLst/>
                <a:latin typeface="+mn-lt"/>
                <a:ea typeface="+mn-ea"/>
                <a:cs typeface="+mn-cs"/>
              </a:rPr>
              <a:t>{DEMO Active/Inactive} </a:t>
            </a:r>
          </a:p>
          <a:p>
            <a:pPr lvl="0"/>
            <a:endParaRPr lang="en-CA" sz="1200" kern="1200" baseline="0">
              <a:solidFill>
                <a:schemeClr val="tx1"/>
              </a:solidFill>
              <a:effectLst/>
              <a:latin typeface="+mn-lt"/>
              <a:ea typeface="+mn-ea"/>
              <a:cs typeface="+mn-cs"/>
            </a:endParaRPr>
          </a:p>
          <a:p>
            <a:pPr lvl="0"/>
            <a:endParaRPr lang="en-CA" sz="1200" kern="1200" baseline="0">
              <a:solidFill>
                <a:schemeClr val="tx1"/>
              </a:solidFill>
              <a:effectLst/>
              <a:latin typeface="+mn-lt"/>
              <a:ea typeface="+mn-ea"/>
              <a:cs typeface="+mn-cs"/>
            </a:endParaRPr>
          </a:p>
          <a:p>
            <a:pPr lvl="0"/>
            <a:endParaRPr lang="en-CA" sz="1200" kern="1200" baseline="0">
              <a:solidFill>
                <a:schemeClr val="tx1"/>
              </a:solidFill>
              <a:effectLst/>
              <a:latin typeface="+mn-lt"/>
              <a:ea typeface="+mn-ea"/>
              <a:cs typeface="+mn-cs"/>
            </a:endParaRPr>
          </a:p>
          <a:p>
            <a:pPr lvl="0"/>
            <a:endParaRPr lang="en-CA" sz="1200" kern="1200" baseline="0">
              <a:solidFill>
                <a:schemeClr val="tx1"/>
              </a:solidFill>
              <a:effectLst/>
              <a:latin typeface="+mn-lt"/>
              <a:ea typeface="+mn-ea"/>
              <a:cs typeface="+mn-cs"/>
            </a:endParaRPr>
          </a:p>
          <a:p>
            <a:pPr lvl="0"/>
            <a:endParaRPr lang="en-CA" sz="1200" kern="1200" baseline="0">
              <a:solidFill>
                <a:schemeClr val="tx1"/>
              </a:solidFill>
              <a:effectLst/>
              <a:latin typeface="+mn-lt"/>
              <a:ea typeface="+mn-ea"/>
              <a:cs typeface="+mn-cs"/>
            </a:endParaRPr>
          </a:p>
          <a:p>
            <a:pPr lvl="0"/>
            <a:endParaRPr lang="en-CA" sz="1200" kern="1200" baseline="0">
              <a:solidFill>
                <a:schemeClr val="tx1"/>
              </a:solidFill>
              <a:effectLst/>
              <a:latin typeface="+mn-lt"/>
              <a:ea typeface="+mn-ea"/>
              <a:cs typeface="+mn-cs"/>
            </a:endParaRPr>
          </a:p>
          <a:p>
            <a:pPr lvl="0"/>
            <a:r>
              <a:rPr lang="en-CA" sz="1200" kern="1200" baseline="0">
                <a:solidFill>
                  <a:schemeClr val="tx1"/>
                </a:solidFill>
                <a:effectLst/>
                <a:latin typeface="+mn-lt"/>
                <a:ea typeface="+mn-ea"/>
                <a:cs typeface="+mn-cs"/>
              </a:rPr>
              <a:t>To add a contact click on Add.</a:t>
            </a:r>
            <a:endParaRPr lang="en-CA" sz="1200" kern="1200">
              <a:solidFill>
                <a:schemeClr val="tx1"/>
              </a:solidFill>
              <a:effectLst/>
              <a:latin typeface="+mn-lt"/>
              <a:ea typeface="+mn-ea"/>
              <a:cs typeface="+mn-cs"/>
            </a:endParaRPr>
          </a:p>
          <a:p>
            <a:pPr lvl="0"/>
            <a:r>
              <a:rPr lang="en-CA" sz="1200" kern="1200">
                <a:solidFill>
                  <a:schemeClr val="tx1"/>
                </a:solidFill>
                <a:effectLst/>
                <a:latin typeface="+mn-lt"/>
                <a:ea typeface="+mn-ea"/>
                <a:cs typeface="+mn-cs"/>
              </a:rPr>
              <a:t>When you see a yellow field in Matrix, that is a mandatory field, needs to be filled out before can save anything. In this instance its first name last name and email address.  </a:t>
            </a:r>
          </a:p>
          <a:p>
            <a:pPr lvl="0"/>
            <a:r>
              <a:rPr lang="en-CA" sz="1200" kern="1200">
                <a:solidFill>
                  <a:schemeClr val="tx1"/>
                </a:solidFill>
                <a:effectLst/>
                <a:latin typeface="+mn-lt"/>
                <a:ea typeface="+mn-ea"/>
                <a:cs typeface="+mn-cs"/>
              </a:rPr>
              <a:t>You can also set a custom salutation which will auto populate for each email you send to this client. </a:t>
            </a:r>
          </a:p>
          <a:p>
            <a:pPr lvl="0"/>
            <a:r>
              <a:rPr lang="en-CA" sz="1200" kern="1200">
                <a:solidFill>
                  <a:schemeClr val="tx1"/>
                </a:solidFill>
                <a:effectLst/>
                <a:latin typeface="+mn-lt"/>
                <a:ea typeface="+mn-ea"/>
                <a:cs typeface="+mn-cs"/>
              </a:rPr>
              <a:t>From this screen you also can select whether you would like this contact included in Reverse Prospecting. </a:t>
            </a:r>
          </a:p>
          <a:p>
            <a:pPr lvl="0"/>
            <a:r>
              <a:rPr lang="en-CA" sz="1200" kern="1200">
                <a:solidFill>
                  <a:schemeClr val="tx1"/>
                </a:solidFill>
                <a:effectLst/>
                <a:latin typeface="+mn-lt"/>
                <a:ea typeface="+mn-ea"/>
                <a:cs typeface="+mn-cs"/>
              </a:rPr>
              <a:t>From the contact list u can see different things we’ve done with those contacts.  In this case I can see I have 2 auto emails set up, 4 saved searches, 9 cmas and I’ve sent him one email. As u work with different contacts u will build up a history with them and u can see all the things you’ve sent them. </a:t>
            </a:r>
          </a:p>
          <a:p>
            <a:endParaRPr lang="en-CA" dirty="0"/>
          </a:p>
        </p:txBody>
      </p:sp>
      <p:sp>
        <p:nvSpPr>
          <p:cNvPr id="4" name="Slide Number Placeholder 3"/>
          <p:cNvSpPr>
            <a:spLocks noGrp="1"/>
          </p:cNvSpPr>
          <p:nvPr>
            <p:ph type="sldNum" sz="quarter" idx="10"/>
          </p:nvPr>
        </p:nvSpPr>
        <p:spPr/>
        <p:txBody>
          <a:bodyPr/>
          <a:lstStyle/>
          <a:p>
            <a:fld id="{8FB31538-CEF7-40E6-A15B-154A35FFB808}" type="slidenum">
              <a:rPr lang="en-CA" smtClean="0"/>
              <a:t>14</a:t>
            </a:fld>
            <a:endParaRPr lang="en-CA"/>
          </a:p>
        </p:txBody>
      </p:sp>
    </p:spTree>
    <p:extLst>
      <p:ext uri="{BB962C8B-B14F-4D97-AF65-F5344CB8AC3E}">
        <p14:creationId xmlns:p14="http://schemas.microsoft.com/office/powerpoint/2010/main" val="38954404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B31538-CEF7-40E6-A15B-154A35FFB808}" type="slidenum">
              <a:rPr lang="en-CA" smtClean="0"/>
              <a:t>16</a:t>
            </a:fld>
            <a:endParaRPr lang="en-CA"/>
          </a:p>
        </p:txBody>
      </p:sp>
    </p:spTree>
    <p:extLst>
      <p:ext uri="{BB962C8B-B14F-4D97-AF65-F5344CB8AC3E}">
        <p14:creationId xmlns:p14="http://schemas.microsoft.com/office/powerpoint/2010/main" val="33991598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9763" y="1162050"/>
            <a:ext cx="5578475" cy="3138488"/>
          </a:xfrm>
        </p:spPr>
      </p:sp>
      <p:sp>
        <p:nvSpPr>
          <p:cNvPr id="3" name="Notes Placeholder 2"/>
          <p:cNvSpPr>
            <a:spLocks noGrp="1"/>
          </p:cNvSpPr>
          <p:nvPr>
            <p:ph type="body" idx="1"/>
          </p:nvPr>
        </p:nvSpPr>
        <p:spPr/>
        <p:txBody>
          <a:bodyPr/>
          <a:lstStyle/>
          <a:p>
            <a:r>
              <a:rPr lang="en-CA" dirty="0"/>
              <a:t>My information is where contact information for the member is stored and</a:t>
            </a:r>
            <a:r>
              <a:rPr lang="en-CA" baseline="0" dirty="0"/>
              <a:t> customized.</a:t>
            </a:r>
            <a:endParaRPr lang="en-CA" dirty="0"/>
          </a:p>
          <a:p>
            <a:r>
              <a:rPr lang="en-CA" dirty="0"/>
              <a:t>Information from here is used to</a:t>
            </a:r>
            <a:r>
              <a:rPr lang="en-CA" baseline="0" dirty="0"/>
              <a:t> populate the</a:t>
            </a:r>
            <a:r>
              <a:rPr lang="en-CA" dirty="0"/>
              <a:t> portal</a:t>
            </a:r>
            <a:r>
              <a:rPr lang="en-CA" baseline="0" dirty="0"/>
              <a:t>, header, and mobile header info.</a:t>
            </a:r>
          </a:p>
          <a:p>
            <a:r>
              <a:rPr lang="en-CA" baseline="0" dirty="0"/>
              <a:t>This section also allows for the customization of the Email signature.</a:t>
            </a:r>
          </a:p>
          <a:p>
            <a:r>
              <a:rPr lang="en-CA" baseline="0" dirty="0"/>
              <a:t>To access My Information hover over the My Matrix tab and click the Settings Option.  This will open up the settings page and the My Information section is located at the top.  Click on the My Information heading to go to the information tab</a:t>
            </a:r>
          </a:p>
          <a:p>
            <a:endParaRPr lang="en-CA" baseline="0" dirty="0"/>
          </a:p>
          <a:p>
            <a:r>
              <a:rPr lang="en-CA" baseline="0" dirty="0"/>
              <a:t>(DEMO)</a:t>
            </a:r>
          </a:p>
          <a:p>
            <a:r>
              <a:rPr lang="en-CA" baseline="0" dirty="0"/>
              <a:t>Go to the Settings page and show where the links are, click on my information and then come back to the slides to start talking about the various sections</a:t>
            </a:r>
            <a:endParaRPr lang="en-CA" dirty="0"/>
          </a:p>
        </p:txBody>
      </p:sp>
      <p:sp>
        <p:nvSpPr>
          <p:cNvPr id="4" name="Slide Number Placeholder 3"/>
          <p:cNvSpPr>
            <a:spLocks noGrp="1"/>
          </p:cNvSpPr>
          <p:nvPr>
            <p:ph type="sldNum" sz="quarter" idx="10"/>
          </p:nvPr>
        </p:nvSpPr>
        <p:spPr/>
        <p:txBody>
          <a:bodyPr/>
          <a:lstStyle/>
          <a:p>
            <a:fld id="{8FB31538-CEF7-40E6-A15B-154A35FFB808}" type="slidenum">
              <a:rPr lang="en-CA" smtClean="0"/>
              <a:t>17</a:t>
            </a:fld>
            <a:endParaRPr lang="en-CA"/>
          </a:p>
        </p:txBody>
      </p:sp>
    </p:spTree>
    <p:extLst>
      <p:ext uri="{BB962C8B-B14F-4D97-AF65-F5344CB8AC3E}">
        <p14:creationId xmlns:p14="http://schemas.microsoft.com/office/powerpoint/2010/main" val="22573105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9763" y="1162050"/>
            <a:ext cx="5578475" cy="3138488"/>
          </a:xfrm>
        </p:spPr>
      </p:sp>
      <p:sp>
        <p:nvSpPr>
          <p:cNvPr id="3" name="Notes Placeholder 2"/>
          <p:cNvSpPr>
            <a:spLocks noGrp="1"/>
          </p:cNvSpPr>
          <p:nvPr>
            <p:ph type="body" idx="1"/>
          </p:nvPr>
        </p:nvSpPr>
        <p:spPr/>
        <p:txBody>
          <a:bodyPr/>
          <a:lstStyle/>
          <a:p>
            <a:r>
              <a:rPr lang="en-CA" dirty="0"/>
              <a:t>This is the My</a:t>
            </a:r>
            <a:r>
              <a:rPr lang="en-CA" baseline="0" dirty="0"/>
              <a:t> Information page.  The tabs can be used to navigate to the different sections of my information.</a:t>
            </a:r>
          </a:p>
          <a:p>
            <a:r>
              <a:rPr lang="en-CA" baseline="0" dirty="0"/>
              <a:t>First we will talk about the Information tab.  This is where you can customize all your information as well as enter any contact information, slogans, alternate emails, phone numbers or websites, this information is used for the other sections of my information.  Enter any information desired into the boxes and click the save button to update this information.  Note, you can override your email address but this does not update our membership database, if you need to change your official email that you have on file with the board please either use the my profile section of my store (shown later in the presentation) or contact the membership department.</a:t>
            </a:r>
          </a:p>
          <a:p>
            <a:endParaRPr lang="en-CA" baseline="0" dirty="0"/>
          </a:p>
          <a:p>
            <a:r>
              <a:rPr lang="en-CA" baseline="0" dirty="0"/>
              <a:t>The information setup on this tab is used in several other sections on the My Information page.  Any time you want to update the information displayed on the other sections come back to the information tab to update that information.</a:t>
            </a:r>
          </a:p>
          <a:p>
            <a:endParaRPr lang="en-CA" baseline="0" dirty="0"/>
          </a:p>
          <a:p>
            <a:r>
              <a:rPr lang="en-CA" baseline="0" dirty="0"/>
              <a:t>(DEMO)</a:t>
            </a:r>
          </a:p>
          <a:p>
            <a:r>
              <a:rPr lang="en-CA" baseline="0" dirty="0"/>
              <a:t>Add some information to a couple of the sections and then give the class approx. 10 minutes to update their information</a:t>
            </a:r>
            <a:endParaRPr lang="en-CA" dirty="0"/>
          </a:p>
        </p:txBody>
      </p:sp>
      <p:sp>
        <p:nvSpPr>
          <p:cNvPr id="4" name="Slide Number Placeholder 3"/>
          <p:cNvSpPr>
            <a:spLocks noGrp="1"/>
          </p:cNvSpPr>
          <p:nvPr>
            <p:ph type="sldNum" sz="quarter" idx="10"/>
          </p:nvPr>
        </p:nvSpPr>
        <p:spPr/>
        <p:txBody>
          <a:bodyPr/>
          <a:lstStyle/>
          <a:p>
            <a:fld id="{8FB31538-CEF7-40E6-A15B-154A35FFB808}" type="slidenum">
              <a:rPr lang="en-CA" smtClean="0"/>
              <a:t>18</a:t>
            </a:fld>
            <a:endParaRPr lang="en-CA"/>
          </a:p>
        </p:txBody>
      </p:sp>
    </p:spTree>
    <p:extLst>
      <p:ext uri="{BB962C8B-B14F-4D97-AF65-F5344CB8AC3E}">
        <p14:creationId xmlns:p14="http://schemas.microsoft.com/office/powerpoint/2010/main" val="38818513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9763" y="1162050"/>
            <a:ext cx="5578475" cy="3138488"/>
          </a:xfrm>
        </p:spPr>
      </p:sp>
      <p:sp>
        <p:nvSpPr>
          <p:cNvPr id="3" name="Notes Placeholder 2"/>
          <p:cNvSpPr>
            <a:spLocks noGrp="1"/>
          </p:cNvSpPr>
          <p:nvPr>
            <p:ph type="body" idx="1"/>
          </p:nvPr>
        </p:nvSpPr>
        <p:spPr/>
        <p:txBody>
          <a:bodyPr/>
          <a:lstStyle/>
          <a:p>
            <a:r>
              <a:rPr lang="en-CA" dirty="0"/>
              <a:t>Next we will move</a:t>
            </a:r>
            <a:r>
              <a:rPr lang="en-CA" baseline="0" dirty="0"/>
              <a:t> on to the Header.  To access this feature, click on the Header and Footer tab at the top.  The header is displayed at the top of your client portals and is also added to the top of most portal print reports.  When you first click on the header and footer tab it will prompt you to select which header you would like to use.  Members have 2 options, they can upload their own custom headers (something that can be discussed with the IT staff) or use one of the prebuilt template headers.  Select the header you wish to use by clicking on it, then click the preview button to see what it looks like with your information on it.  If any of this information needs to be updated that can be done back on the information tab.  The background and foreground colours can be edited as well, either enter the hex number for the colour or click on the colour box to bring up a colour wheel.  </a:t>
            </a:r>
          </a:p>
          <a:p>
            <a:endParaRPr lang="en-CA" baseline="0" dirty="0"/>
          </a:p>
          <a:p>
            <a:r>
              <a:rPr lang="en-CA" baseline="0" dirty="0"/>
              <a:t>Members can also upload a custom photo to use in their headers and in other sections of matrix.  To do this click the use custom photo radio button and then click change photo.  This will take you to the photo management screen, where you can store up to 3 photos on the system for use in the various sections of matrix. Click browse and navigate your computer to find the photo, then click open.  This will save the photo for use. You can then use the box to crop the photo as desired for use on the header. The photo can be cropped differently each time it is used.  Click Save to add your photo to the header.</a:t>
            </a:r>
          </a:p>
          <a:p>
            <a:endParaRPr lang="en-CA" baseline="0" dirty="0"/>
          </a:p>
          <a:p>
            <a:r>
              <a:rPr lang="en-CA" baseline="0" dirty="0"/>
              <a:t>(DEMO)</a:t>
            </a:r>
          </a:p>
          <a:p>
            <a:r>
              <a:rPr lang="en-CA" baseline="0" dirty="0"/>
              <a:t>Show off the header and customizing the colours and how to upload the photo.  Give students approx. 5 minutes to experiment with this section.</a:t>
            </a:r>
            <a:endParaRPr lang="en-CA" dirty="0"/>
          </a:p>
        </p:txBody>
      </p:sp>
      <p:sp>
        <p:nvSpPr>
          <p:cNvPr id="4" name="Slide Number Placeholder 3"/>
          <p:cNvSpPr>
            <a:spLocks noGrp="1"/>
          </p:cNvSpPr>
          <p:nvPr>
            <p:ph type="sldNum" sz="quarter" idx="10"/>
          </p:nvPr>
        </p:nvSpPr>
        <p:spPr/>
        <p:txBody>
          <a:bodyPr/>
          <a:lstStyle/>
          <a:p>
            <a:fld id="{8FB31538-CEF7-40E6-A15B-154A35FFB808}" type="slidenum">
              <a:rPr lang="en-CA" smtClean="0"/>
              <a:t>19</a:t>
            </a:fld>
            <a:endParaRPr lang="en-CA"/>
          </a:p>
        </p:txBody>
      </p:sp>
    </p:spTree>
    <p:extLst>
      <p:ext uri="{BB962C8B-B14F-4D97-AF65-F5344CB8AC3E}">
        <p14:creationId xmlns:p14="http://schemas.microsoft.com/office/powerpoint/2010/main" val="16089791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9763" y="1162050"/>
            <a:ext cx="5578475" cy="3138488"/>
          </a:xfrm>
        </p:spPr>
      </p:sp>
      <p:sp>
        <p:nvSpPr>
          <p:cNvPr id="3" name="Notes Placeholder 2"/>
          <p:cNvSpPr>
            <a:spLocks noGrp="1"/>
          </p:cNvSpPr>
          <p:nvPr>
            <p:ph type="body" idx="1"/>
          </p:nvPr>
        </p:nvSpPr>
        <p:spPr/>
        <p:txBody>
          <a:bodyPr/>
          <a:lstStyle/>
          <a:p>
            <a:r>
              <a:rPr lang="en-CA" dirty="0"/>
              <a:t>The next</a:t>
            </a:r>
            <a:r>
              <a:rPr lang="en-CA" baseline="0" dirty="0"/>
              <a:t> Section we are going to talk about is the mobile header.  The portal where your clients view the listings that you send them has a mobile friendly version. If they access the listings through a phone or other mobile device it will be formatted and optimized for viewing on the smaller screen.  Because it is smaller than the normal portal there is a special mobile header that will be used for this.  To customize your mobile header click on the mobile header tab.  On this page you can select up to 4 lines of information to be displayed by using the drop down boxes.  The information in the boxes is populated from the information tab, if you want to update or add to these options that is done on the information tab.  You can also display a picture on the mobile header using the same process as the header section.  Click save to commit your changes and update the mobile header.</a:t>
            </a:r>
          </a:p>
          <a:p>
            <a:endParaRPr lang="en-CA" baseline="0" dirty="0"/>
          </a:p>
          <a:p>
            <a:r>
              <a:rPr lang="en-CA" baseline="0" dirty="0"/>
              <a:t>(DEMO)</a:t>
            </a:r>
          </a:p>
          <a:p>
            <a:r>
              <a:rPr lang="en-CA" baseline="0" dirty="0"/>
              <a:t>Demonstrate changing the information and the photo, give the class approx. 5 minutes to explore</a:t>
            </a:r>
          </a:p>
        </p:txBody>
      </p:sp>
      <p:sp>
        <p:nvSpPr>
          <p:cNvPr id="4" name="Slide Number Placeholder 3"/>
          <p:cNvSpPr>
            <a:spLocks noGrp="1"/>
          </p:cNvSpPr>
          <p:nvPr>
            <p:ph type="sldNum" sz="quarter" idx="10"/>
          </p:nvPr>
        </p:nvSpPr>
        <p:spPr/>
        <p:txBody>
          <a:bodyPr/>
          <a:lstStyle/>
          <a:p>
            <a:fld id="{8FB31538-CEF7-40E6-A15B-154A35FFB808}" type="slidenum">
              <a:rPr lang="en-CA" smtClean="0"/>
              <a:t>21</a:t>
            </a:fld>
            <a:endParaRPr lang="en-CA"/>
          </a:p>
        </p:txBody>
      </p:sp>
    </p:spTree>
    <p:extLst>
      <p:ext uri="{BB962C8B-B14F-4D97-AF65-F5344CB8AC3E}">
        <p14:creationId xmlns:p14="http://schemas.microsoft.com/office/powerpoint/2010/main" val="10957987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9763" y="1162050"/>
            <a:ext cx="5578475" cy="3138488"/>
          </a:xfrm>
        </p:spPr>
      </p:sp>
      <p:sp>
        <p:nvSpPr>
          <p:cNvPr id="3" name="Notes Placeholder 2"/>
          <p:cNvSpPr>
            <a:spLocks noGrp="1"/>
          </p:cNvSpPr>
          <p:nvPr>
            <p:ph type="body" idx="1"/>
          </p:nvPr>
        </p:nvSpPr>
        <p:spPr/>
        <p:txBody>
          <a:bodyPr/>
          <a:lstStyle/>
          <a:p>
            <a:r>
              <a:rPr lang="en-CA" dirty="0"/>
              <a:t>The next section that we can customize</a:t>
            </a:r>
            <a:r>
              <a:rPr lang="en-CA" baseline="0" dirty="0"/>
              <a:t> is the Portal Information Display.  This is a box displaying information; contact numbers, email addresses, office info as well as websites; this will be displayed on the home page of the client portal.  To customize this feature click on the portal information tab.  You can select up to 10 lines of information to be displayed, as you select the information it will update the preview on the left side of this page.  The information in the dropdown boxes is populated from the information tab.  After you have finished customizing the information click the Save button to commit the changes and update the portal.</a:t>
            </a:r>
          </a:p>
          <a:p>
            <a:endParaRPr lang="en-CA" baseline="0" dirty="0"/>
          </a:p>
          <a:p>
            <a:r>
              <a:rPr lang="en-CA" baseline="0" dirty="0"/>
              <a:t>(DEMO)</a:t>
            </a:r>
          </a:p>
          <a:p>
            <a:r>
              <a:rPr lang="en-CA" baseline="0" dirty="0"/>
              <a:t>Show off the updating display and the dropdowns, give the class approx. 5 minutes to explore</a:t>
            </a:r>
          </a:p>
          <a:p>
            <a:endParaRPr lang="en-CA" dirty="0"/>
          </a:p>
          <a:p>
            <a:r>
              <a:rPr lang="en-CA" dirty="0"/>
              <a:t>(SPEAKER NOTE)Ask for any questions about the my information</a:t>
            </a:r>
            <a:r>
              <a:rPr lang="en-CA" baseline="0" dirty="0"/>
              <a:t> section before proceeding to the signature section</a:t>
            </a:r>
            <a:endParaRPr lang="en-CA" dirty="0"/>
          </a:p>
        </p:txBody>
      </p:sp>
      <p:sp>
        <p:nvSpPr>
          <p:cNvPr id="4" name="Slide Number Placeholder 3"/>
          <p:cNvSpPr>
            <a:spLocks noGrp="1"/>
          </p:cNvSpPr>
          <p:nvPr>
            <p:ph type="sldNum" sz="quarter" idx="10"/>
          </p:nvPr>
        </p:nvSpPr>
        <p:spPr/>
        <p:txBody>
          <a:bodyPr/>
          <a:lstStyle/>
          <a:p>
            <a:fld id="{8FB31538-CEF7-40E6-A15B-154A35FFB808}" type="slidenum">
              <a:rPr lang="en-CA" smtClean="0"/>
              <a:t>22</a:t>
            </a:fld>
            <a:endParaRPr lang="en-CA"/>
          </a:p>
        </p:txBody>
      </p:sp>
    </p:spTree>
    <p:extLst>
      <p:ext uri="{BB962C8B-B14F-4D97-AF65-F5344CB8AC3E}">
        <p14:creationId xmlns:p14="http://schemas.microsoft.com/office/powerpoint/2010/main" val="33133361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9763" y="1162050"/>
            <a:ext cx="5578475" cy="3138488"/>
          </a:xfrm>
        </p:spPr>
      </p:sp>
      <p:sp>
        <p:nvSpPr>
          <p:cNvPr id="3" name="Notes Placeholder 2"/>
          <p:cNvSpPr>
            <a:spLocks noGrp="1"/>
          </p:cNvSpPr>
          <p:nvPr>
            <p:ph type="body" idx="1"/>
          </p:nvPr>
        </p:nvSpPr>
        <p:spPr/>
        <p:txBody>
          <a:bodyPr/>
          <a:lstStyle/>
          <a:p>
            <a:r>
              <a:rPr lang="en-CA" dirty="0"/>
              <a:t>Now that we have covered</a:t>
            </a:r>
            <a:r>
              <a:rPr lang="en-CA" baseline="0" dirty="0"/>
              <a:t> the other sections of the my information page(SPEAKER NOTE: if they ask about CMA it is in the advanced course) we can talk about customizing the email signature.</a:t>
            </a:r>
          </a:p>
          <a:p>
            <a:endParaRPr lang="en-CA" baseline="0" dirty="0"/>
          </a:p>
          <a:p>
            <a:r>
              <a:rPr lang="en-CA" baseline="0" dirty="0"/>
              <a:t>The email signature will show at the bottom of all out going communications FROM the Matrix system.  It is customizable with different fonts and text sizes, colours, links and images.  A note on the images, they need to be hosted on a website or hosting service in order to be used for a signature, whether </a:t>
            </a:r>
            <a:r>
              <a:rPr lang="en-CA" baseline="0" dirty="0" err="1"/>
              <a:t>flickr</a:t>
            </a:r>
            <a:r>
              <a:rPr lang="en-CA" baseline="0" dirty="0"/>
              <a:t>, </a:t>
            </a:r>
            <a:r>
              <a:rPr lang="en-CA" baseline="0" dirty="0" err="1"/>
              <a:t>dropbox</a:t>
            </a:r>
            <a:r>
              <a:rPr lang="en-CA" baseline="0" dirty="0"/>
              <a:t> or a personal website.  The images could also be taken from the branding page of a social media site or corporate brokerage web page but if they change the image it will break it in your signature.  For information on how to host your images please contact the IT staff.</a:t>
            </a:r>
          </a:p>
          <a:p>
            <a:endParaRPr lang="en-CA" baseline="0" dirty="0"/>
          </a:p>
          <a:p>
            <a:r>
              <a:rPr lang="en-CA" baseline="0" dirty="0"/>
              <a:t>The Signature editor works like using word or other word processing software.  Enter the text in the box, and to edit it highlight the text and use one of the buttons on the tool bar to alter the text.  </a:t>
            </a:r>
          </a:p>
          <a:p>
            <a:endParaRPr lang="en-CA" baseline="0" dirty="0"/>
          </a:p>
          <a:p>
            <a:r>
              <a:rPr lang="en-CA" baseline="0" dirty="0"/>
              <a:t>When you have completed you signature click save, and this will update it so that it sends on all outgoing messages going forward.</a:t>
            </a:r>
          </a:p>
          <a:p>
            <a:endParaRPr lang="en-CA" baseline="0" dirty="0"/>
          </a:p>
          <a:p>
            <a:r>
              <a:rPr lang="en-CA" baseline="0" dirty="0"/>
              <a:t>(DEMO)</a:t>
            </a:r>
          </a:p>
          <a:p>
            <a:r>
              <a:rPr lang="en-CA" baseline="0" dirty="0"/>
              <a:t>Give a demo of how to enter and edit the text, change the font and size, colour and add the board logo from the board website by using the copy URL function</a:t>
            </a:r>
            <a:endParaRPr lang="en-CA" dirty="0"/>
          </a:p>
        </p:txBody>
      </p:sp>
      <p:sp>
        <p:nvSpPr>
          <p:cNvPr id="4" name="Slide Number Placeholder 3"/>
          <p:cNvSpPr>
            <a:spLocks noGrp="1"/>
          </p:cNvSpPr>
          <p:nvPr>
            <p:ph type="sldNum" sz="quarter" idx="10"/>
          </p:nvPr>
        </p:nvSpPr>
        <p:spPr/>
        <p:txBody>
          <a:bodyPr/>
          <a:lstStyle/>
          <a:p>
            <a:fld id="{8FB31538-CEF7-40E6-A15B-154A35FFB808}" type="slidenum">
              <a:rPr lang="en-CA" smtClean="0"/>
              <a:t>23</a:t>
            </a:fld>
            <a:endParaRPr lang="en-CA"/>
          </a:p>
        </p:txBody>
      </p:sp>
    </p:spTree>
    <p:extLst>
      <p:ext uri="{BB962C8B-B14F-4D97-AF65-F5344CB8AC3E}">
        <p14:creationId xmlns:p14="http://schemas.microsoft.com/office/powerpoint/2010/main" val="1375497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9763" y="1162050"/>
            <a:ext cx="5578475" cy="3138488"/>
          </a:xfrm>
        </p:spPr>
      </p:sp>
      <p:sp>
        <p:nvSpPr>
          <p:cNvPr id="3" name="Notes Placeholder 2"/>
          <p:cNvSpPr>
            <a:spLocks noGrp="1"/>
          </p:cNvSpPr>
          <p:nvPr>
            <p:ph type="body" idx="1"/>
          </p:nvPr>
        </p:nvSpPr>
        <p:spPr/>
        <p:txBody>
          <a:bodyPr/>
          <a:lstStyle/>
          <a:p>
            <a:r>
              <a:rPr lang="en-CA" baseline="0" dirty="0"/>
              <a:t>Now we are going to get in to the central part of Matrix, searching for listings.  To search for listings in matrix, hover over the search tab at the top and select the property type you wish to search for.  For all the examples in todays class we will be using the residential search, but they all work the same, so anything you learn on this search is transferable to the other types of searches.</a:t>
            </a:r>
          </a:p>
          <a:p>
            <a:endParaRPr lang="en-CA" baseline="0" dirty="0"/>
          </a:p>
          <a:p>
            <a:r>
              <a:rPr lang="en-CA" baseline="0" dirty="0"/>
              <a:t>(DEMO) Navigate to the residential search then switch back to the slide</a:t>
            </a:r>
          </a:p>
          <a:p>
            <a:endParaRPr lang="en-CA" baseline="0" dirty="0"/>
          </a:p>
          <a:p>
            <a:r>
              <a:rPr lang="en-CA" baseline="0" dirty="0"/>
              <a:t>This is the search screen in matrix, it displays all of the criteria available to be searched by default.</a:t>
            </a:r>
          </a:p>
          <a:p>
            <a:r>
              <a:rPr lang="en-CA" baseline="0" dirty="0"/>
              <a:t>At the bottom of the screen there is also a clear button that will remove the set criteria. There is also the count on the fly (x matches) which will tell you how many listings(results) match your current criteria in real time.</a:t>
            </a:r>
          </a:p>
          <a:p>
            <a:endParaRPr lang="en-CA" baseline="0" dirty="0"/>
          </a:p>
          <a:p>
            <a:r>
              <a:rPr lang="en-CA" baseline="0" dirty="0"/>
              <a:t>SPEAKER NOTE: Point out the clear button and the count </a:t>
            </a:r>
          </a:p>
        </p:txBody>
      </p:sp>
      <p:sp>
        <p:nvSpPr>
          <p:cNvPr id="4" name="Slide Number Placeholder 3"/>
          <p:cNvSpPr>
            <a:spLocks noGrp="1"/>
          </p:cNvSpPr>
          <p:nvPr>
            <p:ph type="sldNum" sz="quarter" idx="10"/>
          </p:nvPr>
        </p:nvSpPr>
        <p:spPr/>
        <p:txBody>
          <a:bodyPr/>
          <a:lstStyle/>
          <a:p>
            <a:fld id="{8FB31538-CEF7-40E6-A15B-154A35FFB808}" type="slidenum">
              <a:rPr lang="en-CA" smtClean="0"/>
              <a:t>25</a:t>
            </a:fld>
            <a:endParaRPr lang="en-CA"/>
          </a:p>
        </p:txBody>
      </p:sp>
    </p:spTree>
    <p:extLst>
      <p:ext uri="{BB962C8B-B14F-4D97-AF65-F5344CB8AC3E}">
        <p14:creationId xmlns:p14="http://schemas.microsoft.com/office/powerpoint/2010/main" val="15055314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9763" y="1162050"/>
            <a:ext cx="5578475" cy="3138488"/>
          </a:xfrm>
        </p:spPr>
      </p:sp>
      <p:sp>
        <p:nvSpPr>
          <p:cNvPr id="3" name="Notes Placeholder 2"/>
          <p:cNvSpPr>
            <a:spLocks noGrp="1"/>
          </p:cNvSpPr>
          <p:nvPr>
            <p:ph type="body" idx="1"/>
          </p:nvPr>
        </p:nvSpPr>
        <p:spPr/>
        <p:txBody>
          <a:bodyPr/>
          <a:lstStyle/>
          <a:p>
            <a:r>
              <a:rPr lang="en-CA" dirty="0"/>
              <a:t>Before we get in to the different types of criteria in matrix and how to use them</a:t>
            </a:r>
            <a:r>
              <a:rPr lang="en-CA" baseline="0" dirty="0"/>
              <a:t> lets talk about navigating the search area in matrix.</a:t>
            </a:r>
          </a:p>
          <a:p>
            <a:r>
              <a:rPr lang="en-CA" baseline="0" dirty="0"/>
              <a:t>When searching in matrix DO NOT USE THE BROWSER’S BACK BUTTON or BACK FUNCTIONS ON YOUR DEVICE (SPEAKER NOTE: put extra emphasis on this) you will lose what you where working on.</a:t>
            </a:r>
          </a:p>
          <a:p>
            <a:r>
              <a:rPr lang="en-CA" baseline="0" dirty="0"/>
              <a:t>Instead of using the back button use the tabs located up in the top right corner of the search screen; Criteria, Map, and Results.  Clicking these tabs will allow you to quickly move between the sections of the search.  For example if you are on the results screen and need to narrow your criteria click on the Criteria tab.  If you want to go to the map click the map tab, and to get back to the list of results click the results tab.  Using these 3 tabs will save you from losing any work you have done as well as make it quick and easy to navigate the search in Matrix.</a:t>
            </a:r>
          </a:p>
          <a:p>
            <a:endParaRPr lang="en-CA" baseline="0" dirty="0"/>
          </a:p>
          <a:p>
            <a:r>
              <a:rPr lang="en-CA" baseline="0" dirty="0"/>
              <a:t>(DEMO)</a:t>
            </a:r>
          </a:p>
          <a:p>
            <a:r>
              <a:rPr lang="en-CA" baseline="0" dirty="0"/>
              <a:t>Go out to matrix and click around on the tabs while giving the examples and then return to the slide show</a:t>
            </a:r>
          </a:p>
        </p:txBody>
      </p:sp>
      <p:sp>
        <p:nvSpPr>
          <p:cNvPr id="4" name="Slide Number Placeholder 3"/>
          <p:cNvSpPr>
            <a:spLocks noGrp="1"/>
          </p:cNvSpPr>
          <p:nvPr>
            <p:ph type="sldNum" sz="quarter" idx="10"/>
          </p:nvPr>
        </p:nvSpPr>
        <p:spPr/>
        <p:txBody>
          <a:bodyPr/>
          <a:lstStyle/>
          <a:p>
            <a:fld id="{8FB31538-CEF7-40E6-A15B-154A35FFB808}" type="slidenum">
              <a:rPr lang="en-CA" smtClean="0"/>
              <a:t>26</a:t>
            </a:fld>
            <a:endParaRPr lang="en-CA"/>
          </a:p>
        </p:txBody>
      </p:sp>
    </p:spTree>
    <p:extLst>
      <p:ext uri="{BB962C8B-B14F-4D97-AF65-F5344CB8AC3E}">
        <p14:creationId xmlns:p14="http://schemas.microsoft.com/office/powerpoint/2010/main" val="3115851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9763" y="1162050"/>
            <a:ext cx="5578475" cy="3138488"/>
          </a:xfrm>
        </p:spPr>
      </p:sp>
      <p:sp>
        <p:nvSpPr>
          <p:cNvPr id="3" name="Notes Placeholder 2"/>
          <p:cNvSpPr>
            <a:spLocks noGrp="1"/>
          </p:cNvSpPr>
          <p:nvPr>
            <p:ph type="body" idx="1"/>
          </p:nvPr>
        </p:nvSpPr>
        <p:spPr/>
        <p:txBody>
          <a:bodyPr/>
          <a:lstStyle/>
          <a:p>
            <a:pPr lvl="0"/>
            <a:r>
              <a:rPr lang="en-CA" sz="1600" b="0" kern="1200">
                <a:solidFill>
                  <a:schemeClr val="tx1"/>
                </a:solidFill>
                <a:effectLst/>
                <a:latin typeface="+mn-lt"/>
                <a:ea typeface="+mn-ea"/>
                <a:cs typeface="+mn-cs"/>
              </a:rPr>
              <a:t>On the Agenda for today we are going to take a look at - the Front page, The widgets and Making Matrix yours</a:t>
            </a:r>
          </a:p>
          <a:p>
            <a:pPr lvl="0"/>
            <a:endParaRPr lang="en-CA" sz="1600" b="0" kern="1200">
              <a:solidFill>
                <a:schemeClr val="tx1"/>
              </a:solidFill>
              <a:effectLst/>
              <a:latin typeface="+mn-lt"/>
              <a:ea typeface="+mn-ea"/>
              <a:cs typeface="+mn-cs"/>
            </a:endParaRPr>
          </a:p>
          <a:p>
            <a:pPr lvl="0"/>
            <a:r>
              <a:rPr lang="en-CA" sz="1600" b="0" kern="1200">
                <a:solidFill>
                  <a:schemeClr val="tx1"/>
                </a:solidFill>
                <a:effectLst/>
                <a:latin typeface="+mn-lt"/>
                <a:ea typeface="+mn-ea"/>
                <a:cs typeface="+mn-cs"/>
              </a:rPr>
              <a:t>We will look at Hot sheets/Open house/Direction feature- what u can do with these and how to customise them.</a:t>
            </a:r>
          </a:p>
          <a:p>
            <a:pPr lvl="0"/>
            <a:endParaRPr lang="en-CA" sz="1600" b="0" kern="1200">
              <a:solidFill>
                <a:schemeClr val="tx1"/>
              </a:solidFill>
              <a:effectLst/>
              <a:latin typeface="+mn-lt"/>
              <a:ea typeface="+mn-ea"/>
              <a:cs typeface="+mn-cs"/>
            </a:endParaRPr>
          </a:p>
          <a:p>
            <a:pPr lvl="0"/>
            <a:r>
              <a:rPr lang="en-CA" sz="1600" b="0" kern="1200">
                <a:solidFill>
                  <a:schemeClr val="tx1"/>
                </a:solidFill>
                <a:effectLst/>
                <a:latin typeface="+mn-lt"/>
                <a:ea typeface="+mn-ea"/>
                <a:cs typeface="+mn-cs"/>
              </a:rPr>
              <a:t>Look at creating contacts, and how to manage them.</a:t>
            </a:r>
          </a:p>
          <a:p>
            <a:pPr lvl="0"/>
            <a:endParaRPr lang="en-CA" sz="1600" b="0" kern="1200">
              <a:solidFill>
                <a:schemeClr val="tx1"/>
              </a:solidFill>
              <a:effectLst/>
              <a:latin typeface="+mn-lt"/>
              <a:ea typeface="+mn-ea"/>
              <a:cs typeface="+mn-cs"/>
            </a:endParaRPr>
          </a:p>
          <a:p>
            <a:pPr lvl="0"/>
            <a:r>
              <a:rPr lang="en-CA" sz="1600" b="0" kern="1200">
                <a:solidFill>
                  <a:schemeClr val="tx1"/>
                </a:solidFill>
                <a:effectLst/>
                <a:latin typeface="+mn-lt"/>
                <a:ea typeface="+mn-ea"/>
                <a:cs typeface="+mn-cs"/>
              </a:rPr>
              <a:t>We will go through the “MY INFORMATION” tab, and personalizing Matrix </a:t>
            </a:r>
          </a:p>
          <a:p>
            <a:pPr lvl="0"/>
            <a:endParaRPr lang="en-CA" sz="1600" b="0" kern="1200">
              <a:solidFill>
                <a:schemeClr val="tx1"/>
              </a:solidFill>
              <a:effectLst/>
              <a:latin typeface="+mn-lt"/>
              <a:ea typeface="+mn-ea"/>
              <a:cs typeface="+mn-cs"/>
            </a:endParaRPr>
          </a:p>
          <a:p>
            <a:pPr lvl="0"/>
            <a:r>
              <a:rPr lang="en-CA" sz="1600" b="0" kern="1200">
                <a:solidFill>
                  <a:schemeClr val="tx1"/>
                </a:solidFill>
                <a:effectLst/>
                <a:latin typeface="+mn-lt"/>
                <a:ea typeface="+mn-ea"/>
                <a:cs typeface="+mn-cs"/>
              </a:rPr>
              <a:t>Searching in matrix and tips and tricks in searching</a:t>
            </a:r>
          </a:p>
          <a:p>
            <a:pPr lvl="0"/>
            <a:endParaRPr lang="en-CA" sz="1600" b="0" kern="1200">
              <a:solidFill>
                <a:schemeClr val="tx1"/>
              </a:solidFill>
              <a:effectLst/>
              <a:latin typeface="+mn-lt"/>
              <a:ea typeface="+mn-ea"/>
              <a:cs typeface="+mn-cs"/>
            </a:endParaRPr>
          </a:p>
          <a:p>
            <a:pPr lvl="0"/>
            <a:r>
              <a:rPr lang="en-CA" sz="1600" b="0" kern="1200">
                <a:solidFill>
                  <a:schemeClr val="tx1"/>
                </a:solidFill>
                <a:effectLst/>
                <a:latin typeface="+mn-lt"/>
                <a:ea typeface="+mn-ea"/>
                <a:cs typeface="+mn-cs"/>
              </a:rPr>
              <a:t>Emailing and Printing listings for clients and as well as setting up auto emails to send to your clients.</a:t>
            </a:r>
          </a:p>
          <a:p>
            <a:endParaRPr lang="en-CA" sz="1600" b="0">
              <a:effectLst/>
            </a:endParaRPr>
          </a:p>
          <a:p>
            <a:r>
              <a:rPr lang="en-CA" sz="1600" b="0">
                <a:effectLst/>
              </a:rPr>
              <a:t>Then we are going to talk about to broker loading or adding your own listing and finally talk a little about the Mystore account. </a:t>
            </a:r>
            <a:endParaRPr lang="en-CA" sz="1600" b="0" dirty="0"/>
          </a:p>
        </p:txBody>
      </p:sp>
      <p:sp>
        <p:nvSpPr>
          <p:cNvPr id="4" name="Slide Number Placeholder 3"/>
          <p:cNvSpPr>
            <a:spLocks noGrp="1"/>
          </p:cNvSpPr>
          <p:nvPr>
            <p:ph type="sldNum" sz="quarter" idx="10"/>
          </p:nvPr>
        </p:nvSpPr>
        <p:spPr/>
        <p:txBody>
          <a:bodyPr/>
          <a:lstStyle/>
          <a:p>
            <a:fld id="{8FB31538-CEF7-40E6-A15B-154A35FFB808}" type="slidenum">
              <a:rPr lang="en-CA" smtClean="0"/>
              <a:t>2</a:t>
            </a:fld>
            <a:endParaRPr lang="en-CA"/>
          </a:p>
        </p:txBody>
      </p:sp>
    </p:spTree>
    <p:extLst>
      <p:ext uri="{BB962C8B-B14F-4D97-AF65-F5344CB8AC3E}">
        <p14:creationId xmlns:p14="http://schemas.microsoft.com/office/powerpoint/2010/main" val="16051758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9763" y="1162050"/>
            <a:ext cx="5578475" cy="3138488"/>
          </a:xfrm>
        </p:spPr>
      </p:sp>
      <p:sp>
        <p:nvSpPr>
          <p:cNvPr id="3" name="Notes Placeholder 2"/>
          <p:cNvSpPr>
            <a:spLocks noGrp="1"/>
          </p:cNvSpPr>
          <p:nvPr>
            <p:ph type="body" idx="1"/>
          </p:nvPr>
        </p:nvSpPr>
        <p:spPr/>
        <p:txBody>
          <a:bodyPr/>
          <a:lstStyle/>
          <a:p>
            <a:r>
              <a:rPr lang="en-CA" dirty="0"/>
              <a:t>The first type of criteria</a:t>
            </a:r>
            <a:r>
              <a:rPr lang="en-CA" baseline="0" dirty="0"/>
              <a:t> we are going to talk about is the multi select box.  These allow the selection of multiple items to search for.  Matrix will by default look for listings that match at least one of the items selected in the box.  You can select multiple items by holding down the control key on a PC or command key on a Mac, for tablets if you select the criteria a pick list will pop up and allow you to select the items that you wish to use.  </a:t>
            </a:r>
          </a:p>
          <a:p>
            <a:endParaRPr lang="en-CA" baseline="0" dirty="0"/>
          </a:p>
          <a:p>
            <a:r>
              <a:rPr lang="en-CA" dirty="0"/>
              <a:t>There is also another way that we can</a:t>
            </a:r>
            <a:r>
              <a:rPr lang="en-CA" baseline="0" dirty="0"/>
              <a:t> use the multi select boxes, instead of including items that match the criteria we can use the boxes to EXCLUDE the items.  To do this select the items you want to exclude and click the NOT radio button below the box.  Now instead of finding listings that match the selected items, it is going to exclude listings that match the selected items.  An example of why you might want to do this is if you have a client that is looking in a district but has specific areas they do not want to live in instead of selecting all but those areas you could select those few areas to exclude and then click not.</a:t>
            </a:r>
          </a:p>
          <a:p>
            <a:endParaRPr lang="en-CA" baseline="0" dirty="0"/>
          </a:p>
          <a:p>
            <a:r>
              <a:rPr lang="en-CA" baseline="0" dirty="0"/>
              <a:t>There is one final way the multi select boxes can be used, on some of the criteria there is an AND option, with this option selected the search will look for listings that match at least all of the items selected. it could have more than the items selected but it has to have at least the ones chosen.</a:t>
            </a:r>
            <a:endParaRPr lang="en-CA" dirty="0"/>
          </a:p>
        </p:txBody>
      </p:sp>
      <p:sp>
        <p:nvSpPr>
          <p:cNvPr id="4" name="Slide Number Placeholder 3"/>
          <p:cNvSpPr>
            <a:spLocks noGrp="1"/>
          </p:cNvSpPr>
          <p:nvPr>
            <p:ph type="sldNum" sz="quarter" idx="10"/>
          </p:nvPr>
        </p:nvSpPr>
        <p:spPr/>
        <p:txBody>
          <a:bodyPr/>
          <a:lstStyle/>
          <a:p>
            <a:fld id="{8FB31538-CEF7-40E6-A15B-154A35FFB808}" type="slidenum">
              <a:rPr lang="en-CA" smtClean="0"/>
              <a:t>27</a:t>
            </a:fld>
            <a:endParaRPr lang="en-CA"/>
          </a:p>
        </p:txBody>
      </p:sp>
    </p:spTree>
    <p:extLst>
      <p:ext uri="{BB962C8B-B14F-4D97-AF65-F5344CB8AC3E}">
        <p14:creationId xmlns:p14="http://schemas.microsoft.com/office/powerpoint/2010/main" val="3876407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FB31538-CEF7-40E6-A15B-154A35FFB808}" type="slidenum">
              <a:rPr lang="en-CA" smtClean="0"/>
              <a:t>28</a:t>
            </a:fld>
            <a:endParaRPr lang="en-CA"/>
          </a:p>
        </p:txBody>
      </p:sp>
    </p:spTree>
    <p:extLst>
      <p:ext uri="{BB962C8B-B14F-4D97-AF65-F5344CB8AC3E}">
        <p14:creationId xmlns:p14="http://schemas.microsoft.com/office/powerpoint/2010/main" val="1704525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9763" y="1162050"/>
            <a:ext cx="5578475" cy="3138488"/>
          </a:xfrm>
        </p:spPr>
      </p:sp>
      <p:sp>
        <p:nvSpPr>
          <p:cNvPr id="3" name="Notes Placeholder 2"/>
          <p:cNvSpPr>
            <a:spLocks noGrp="1"/>
          </p:cNvSpPr>
          <p:nvPr>
            <p:ph type="body" idx="1"/>
          </p:nvPr>
        </p:nvSpPr>
        <p:spPr/>
        <p:txBody>
          <a:bodyPr/>
          <a:lstStyle/>
          <a:p>
            <a:r>
              <a:rPr lang="en-CA" dirty="0"/>
              <a:t>When searching prices you search by thousands, so if you wanted to search for 500000 you would just type in 500, for 1 million you would just type in 1000. This gets</a:t>
            </a:r>
            <a:r>
              <a:rPr lang="en-CA" baseline="0" dirty="0"/>
              <a:t> a little tricky when searching for leases, if you wanted to search for 1200 you would type in 1.2, 2500 2.5 and for 10000 10.  The easiest ways to help you remember this are to either move the decimal 3 places to the left or divide the number by 1000.</a:t>
            </a:r>
          </a:p>
          <a:p>
            <a:endParaRPr lang="en-CA" baseline="0" dirty="0"/>
          </a:p>
          <a:p>
            <a:r>
              <a:rPr lang="en-CA" baseline="0" dirty="0"/>
              <a:t>Prices are also free form typing criteria, they will search for the exact thing that you type in to the box just like street names.  If you type 500 in the list price it will only find listings that are listed at exactly $500,000.  To expand the search we can use several different symbols. If we put a plus(+) sign after the number it will find listings from that number and greater, if we put a dash (-) after the number then it will find listings from that price and less. If we put a dash(–) between two numbers without spaces for example 500-900 it will find listings with prices including and between those 2 numbers.  </a:t>
            </a:r>
            <a:endParaRPr lang="en-CA" dirty="0"/>
          </a:p>
        </p:txBody>
      </p:sp>
      <p:sp>
        <p:nvSpPr>
          <p:cNvPr id="4" name="Slide Number Placeholder 3"/>
          <p:cNvSpPr>
            <a:spLocks noGrp="1"/>
          </p:cNvSpPr>
          <p:nvPr>
            <p:ph type="sldNum" sz="quarter" idx="10"/>
          </p:nvPr>
        </p:nvSpPr>
        <p:spPr/>
        <p:txBody>
          <a:bodyPr/>
          <a:lstStyle/>
          <a:p>
            <a:fld id="{8FB31538-CEF7-40E6-A15B-154A35FFB808}" type="slidenum">
              <a:rPr lang="en-CA" smtClean="0"/>
              <a:t>31</a:t>
            </a:fld>
            <a:endParaRPr lang="en-CA"/>
          </a:p>
        </p:txBody>
      </p:sp>
    </p:spTree>
    <p:extLst>
      <p:ext uri="{BB962C8B-B14F-4D97-AF65-F5344CB8AC3E}">
        <p14:creationId xmlns:p14="http://schemas.microsoft.com/office/powerpoint/2010/main" val="26159434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9763" y="1162050"/>
            <a:ext cx="5578475" cy="3138488"/>
          </a:xfrm>
        </p:spPr>
      </p:sp>
      <p:sp>
        <p:nvSpPr>
          <p:cNvPr id="3" name="Notes Placeholder 2"/>
          <p:cNvSpPr>
            <a:spLocks noGrp="1"/>
          </p:cNvSpPr>
          <p:nvPr>
            <p:ph type="body" idx="1"/>
          </p:nvPr>
        </p:nvSpPr>
        <p:spPr/>
        <p:txBody>
          <a:bodyPr/>
          <a:lstStyle/>
          <a:p>
            <a:r>
              <a:rPr lang="en-CA" baseline="0" dirty="0"/>
              <a:t>We can add additional criteria to search for in matrix beyond the defaults. To do this, navigate to the bottom of the page and click the add link beside the additional fields title.  This will take you to a page where you can add the criteria you wish to search.  If it is a field on the input form it can be searched.  Find the desired criteria on the list on the left side, select it and click the add button this will move the criteria to the list on the right. Once you are done adding fields you can click the back button located at the bottom of the screen to return to the search screen.  The fields that you added will now be located at the bottom of the default search screen below the additional fields title.  These fields will stay from search to search until the are removed. To remove or rearrange the order of the additional criteria click on the add/remove link beside the additional fields heading.  This will take you back to the page where you added the criteria previously.  To remove a criteria select it on the list on the right side and click remove.  To change the order of criteria select the criteria on the right side list and click the move up or move down buttons.  Once you are done managing the criteria click the back button at the bottom of the screen to return to the search criteria page.</a:t>
            </a:r>
          </a:p>
          <a:p>
            <a:endParaRPr lang="en-CA" baseline="0" dirty="0"/>
          </a:p>
          <a:p>
            <a:r>
              <a:rPr lang="en-CA" baseline="0" dirty="0"/>
              <a:t>(DEMO) add a couple fields and show where they are located.</a:t>
            </a:r>
            <a:endParaRPr lang="en-CA" dirty="0"/>
          </a:p>
        </p:txBody>
      </p:sp>
      <p:sp>
        <p:nvSpPr>
          <p:cNvPr id="4" name="Slide Number Placeholder 3"/>
          <p:cNvSpPr>
            <a:spLocks noGrp="1"/>
          </p:cNvSpPr>
          <p:nvPr>
            <p:ph type="sldNum" sz="quarter" idx="10"/>
          </p:nvPr>
        </p:nvSpPr>
        <p:spPr/>
        <p:txBody>
          <a:bodyPr/>
          <a:lstStyle/>
          <a:p>
            <a:fld id="{8FB31538-CEF7-40E6-A15B-154A35FFB808}" type="slidenum">
              <a:rPr lang="en-CA" smtClean="0"/>
              <a:t>35</a:t>
            </a:fld>
            <a:endParaRPr lang="en-CA"/>
          </a:p>
        </p:txBody>
      </p:sp>
    </p:spTree>
    <p:extLst>
      <p:ext uri="{BB962C8B-B14F-4D97-AF65-F5344CB8AC3E}">
        <p14:creationId xmlns:p14="http://schemas.microsoft.com/office/powerpoint/2010/main" val="15432365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9763" y="1162050"/>
            <a:ext cx="5578475" cy="3138488"/>
          </a:xfrm>
        </p:spPr>
      </p:sp>
      <p:sp>
        <p:nvSpPr>
          <p:cNvPr id="3" name="Notes Placeholder 2"/>
          <p:cNvSpPr>
            <a:spLocks noGrp="1"/>
          </p:cNvSpPr>
          <p:nvPr>
            <p:ph type="body" idx="1"/>
          </p:nvPr>
        </p:nvSpPr>
        <p:spPr/>
        <p:txBody>
          <a:bodyPr/>
          <a:lstStyle/>
          <a:p>
            <a:r>
              <a:rPr lang="en-CA" dirty="0"/>
              <a:t>There is also another way</a:t>
            </a:r>
            <a:r>
              <a:rPr lang="en-CA" baseline="0" dirty="0"/>
              <a:t> that we can search for listings, we can use the map to look for listings in a geographic area without being constrained by sub districts.  To do this we can click on the map search link or use the map button/tab to go to the map.  On the map we can see clusters of listings and if we hover over the cluster we can see the area that set of listings is drawn from outlined in blue. If we click on a cluster it will zoom in to that area.  </a:t>
            </a:r>
          </a:p>
          <a:p>
            <a:endParaRPr lang="en-CA" baseline="0" dirty="0"/>
          </a:p>
          <a:p>
            <a:r>
              <a:rPr lang="en-CA" baseline="0" dirty="0"/>
              <a:t>We can also draw on the map using 3 different shapes:</a:t>
            </a:r>
          </a:p>
          <a:p>
            <a:endParaRPr lang="en-CA" baseline="0" dirty="0"/>
          </a:p>
          <a:p>
            <a:r>
              <a:rPr lang="en-CA" baseline="0" dirty="0"/>
              <a:t>The first shape is the circle (DEMO Where button is located) Click on the map where you want the center of the circle and drag the cursor away from the circle.  When the circle is the desired size click again to set the shape on the map.  As you draw the circle there will be a box that displays the radius in km of the circle (DEMO Draw a circle on the map)</a:t>
            </a:r>
          </a:p>
          <a:p>
            <a:endParaRPr lang="en-CA"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CA" baseline="0" dirty="0"/>
              <a:t>The second shape is the rectangle (DEMO Where button is located) and it works similarly to the circle. Click on the map for the first corner and then drag away to change the size of the rectangle.  When it is the desired size click again to set the shape on the map. (DEMO Draw a rectangle on the map)</a:t>
            </a:r>
          </a:p>
          <a:p>
            <a:endParaRPr lang="en-CA" baseline="0" dirty="0"/>
          </a:p>
          <a:p>
            <a:r>
              <a:rPr lang="en-CA" baseline="0" dirty="0"/>
              <a:t>These work slightly different on a tablet. To create the shapes on the tablet, touch and hold for the red dot and then while holding your finger on the screen drag it around to set the size of the shape, to finish lift your finger off the screen and this will set the shape on the map.</a:t>
            </a:r>
          </a:p>
          <a:p>
            <a:endParaRPr lang="en-CA" baseline="0" dirty="0"/>
          </a:p>
          <a:p>
            <a:r>
              <a:rPr lang="en-CA" dirty="0"/>
              <a:t>The final</a:t>
            </a:r>
            <a:r>
              <a:rPr lang="en-CA" baseline="0" dirty="0"/>
              <a:t> shape is the Polygon.  This is a very flexible shape that can be used to precisely define an area. (DEMO show where the button is) The polygon works a little different than the other shapes. The first click places the first corner and each click thereafter places another corner.  To finish the shape click the red dot and this will set the shape on the map. (DEMO Draw a polygon on the map)</a:t>
            </a:r>
            <a:endParaRPr lang="en-CA" dirty="0"/>
          </a:p>
        </p:txBody>
      </p:sp>
      <p:sp>
        <p:nvSpPr>
          <p:cNvPr id="4" name="Slide Number Placeholder 3"/>
          <p:cNvSpPr>
            <a:spLocks noGrp="1"/>
          </p:cNvSpPr>
          <p:nvPr>
            <p:ph type="sldNum" sz="quarter" idx="10"/>
          </p:nvPr>
        </p:nvSpPr>
        <p:spPr/>
        <p:txBody>
          <a:bodyPr/>
          <a:lstStyle/>
          <a:p>
            <a:fld id="{8FB31538-CEF7-40E6-A15B-154A35FFB808}" type="slidenum">
              <a:rPr lang="en-CA" smtClean="0"/>
              <a:t>39</a:t>
            </a:fld>
            <a:endParaRPr lang="en-CA"/>
          </a:p>
        </p:txBody>
      </p:sp>
    </p:spTree>
    <p:extLst>
      <p:ext uri="{BB962C8B-B14F-4D97-AF65-F5344CB8AC3E}">
        <p14:creationId xmlns:p14="http://schemas.microsoft.com/office/powerpoint/2010/main" val="28611547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9763" y="1162050"/>
            <a:ext cx="5578475" cy="3138488"/>
          </a:xfrm>
        </p:spPr>
      </p:sp>
      <p:sp>
        <p:nvSpPr>
          <p:cNvPr id="3" name="Notes Placeholder 2"/>
          <p:cNvSpPr>
            <a:spLocks noGrp="1"/>
          </p:cNvSpPr>
          <p:nvPr>
            <p:ph type="body" idx="1"/>
          </p:nvPr>
        </p:nvSpPr>
        <p:spPr/>
        <p:txBody>
          <a:bodyPr/>
          <a:lstStyle/>
          <a:p>
            <a:r>
              <a:rPr lang="en-CA" dirty="0"/>
              <a:t>This</a:t>
            </a:r>
            <a:r>
              <a:rPr lang="en-CA" baseline="0" dirty="0"/>
              <a:t> is an interesting example of how to use the shapes to make your search more accurate for your clients’ needs.</a:t>
            </a:r>
          </a:p>
          <a:p>
            <a:endParaRPr lang="en-CA" baseline="0" dirty="0"/>
          </a:p>
          <a:p>
            <a:r>
              <a:rPr lang="en-CA" baseline="0" dirty="0"/>
              <a:t>A member asked if she could create a search for condos that where on the lakeshore but did not necessarily have a lakeshore road address.  To accomplish this we drew a series of polygons all the way up the lakeshore so that when she entered her criteria (condo, price, features, </a:t>
            </a:r>
            <a:r>
              <a:rPr lang="en-CA" baseline="0" dirty="0" err="1"/>
              <a:t>etc</a:t>
            </a:r>
            <a:r>
              <a:rPr lang="en-CA" baseline="0" dirty="0"/>
              <a:t>) it would find listings along lakeshore road as well as all the little streets that run south of it.</a:t>
            </a:r>
            <a:endParaRPr lang="en-CA" dirty="0"/>
          </a:p>
        </p:txBody>
      </p:sp>
      <p:sp>
        <p:nvSpPr>
          <p:cNvPr id="4" name="Slide Number Placeholder 3"/>
          <p:cNvSpPr>
            <a:spLocks noGrp="1"/>
          </p:cNvSpPr>
          <p:nvPr>
            <p:ph type="sldNum" sz="quarter" idx="10"/>
          </p:nvPr>
        </p:nvSpPr>
        <p:spPr/>
        <p:txBody>
          <a:bodyPr/>
          <a:lstStyle/>
          <a:p>
            <a:fld id="{8FB31538-CEF7-40E6-A15B-154A35FFB808}" type="slidenum">
              <a:rPr lang="en-CA" smtClean="0"/>
              <a:t>42</a:t>
            </a:fld>
            <a:endParaRPr lang="en-CA"/>
          </a:p>
        </p:txBody>
      </p:sp>
    </p:spTree>
    <p:extLst>
      <p:ext uri="{BB962C8B-B14F-4D97-AF65-F5344CB8AC3E}">
        <p14:creationId xmlns:p14="http://schemas.microsoft.com/office/powerpoint/2010/main" val="6577101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9763" y="1162050"/>
            <a:ext cx="5578475" cy="3138488"/>
          </a:xfrm>
        </p:spPr>
      </p:sp>
      <p:sp>
        <p:nvSpPr>
          <p:cNvPr id="3" name="Notes Placeholder 2"/>
          <p:cNvSpPr>
            <a:spLocks noGrp="1"/>
          </p:cNvSpPr>
          <p:nvPr>
            <p:ph type="body" idx="1"/>
          </p:nvPr>
        </p:nvSpPr>
        <p:spPr/>
        <p:txBody>
          <a:bodyPr/>
          <a:lstStyle/>
          <a:p>
            <a:r>
              <a:rPr lang="en-CA" dirty="0"/>
              <a:t>To get to the results of the search either click on the results tab in the top right corner of the search screen or click on the results</a:t>
            </a:r>
            <a:r>
              <a:rPr lang="en-CA" baseline="0" dirty="0"/>
              <a:t> button on the bottom of the criteria (DEMO switching to the results)</a:t>
            </a:r>
          </a:p>
          <a:p>
            <a:endParaRPr lang="en-CA" baseline="0" dirty="0"/>
          </a:p>
          <a:p>
            <a:r>
              <a:rPr lang="en-CA" baseline="0" dirty="0"/>
              <a:t>The Default display in Matrix is the Single Line Grid. This display is very flexible and we will be focusing on how you can customize it.</a:t>
            </a:r>
          </a:p>
          <a:p>
            <a:endParaRPr lang="en-CA" baseline="0" dirty="0"/>
          </a:p>
          <a:p>
            <a:r>
              <a:rPr lang="en-CA" baseline="0" dirty="0"/>
              <a:t>To change to other views use the display dropdown menu.  From this you can select various ways of viewing the listings (DEMO changing views) .  At any time you can switch back to the single line by clicking on the Single Line Display link in the top middle of the results, remember do not use your browser’s back button. (DEMO)</a:t>
            </a:r>
          </a:p>
          <a:p>
            <a:endParaRPr lang="en-CA" baseline="0" dirty="0"/>
          </a:p>
          <a:p>
            <a:r>
              <a:rPr lang="en-CA" baseline="0" dirty="0"/>
              <a:t>If there is a display that you prefer to use as your default instead of single line, select it then click on the gear and select “Set as default view”.  From now on when you come to the results screen it will default to the selected view instead of the single line display.   To return to the single line display as your default select the gear and click return to system defaults.</a:t>
            </a:r>
            <a:endParaRPr lang="en-CA" dirty="0"/>
          </a:p>
        </p:txBody>
      </p:sp>
      <p:sp>
        <p:nvSpPr>
          <p:cNvPr id="4" name="Slide Number Placeholder 3"/>
          <p:cNvSpPr>
            <a:spLocks noGrp="1"/>
          </p:cNvSpPr>
          <p:nvPr>
            <p:ph type="sldNum" sz="quarter" idx="10"/>
          </p:nvPr>
        </p:nvSpPr>
        <p:spPr/>
        <p:txBody>
          <a:bodyPr/>
          <a:lstStyle/>
          <a:p>
            <a:fld id="{8FB31538-CEF7-40E6-A15B-154A35FFB808}" type="slidenum">
              <a:rPr lang="en-CA" smtClean="0"/>
              <a:t>43</a:t>
            </a:fld>
            <a:endParaRPr lang="en-CA"/>
          </a:p>
        </p:txBody>
      </p:sp>
    </p:spTree>
    <p:extLst>
      <p:ext uri="{BB962C8B-B14F-4D97-AF65-F5344CB8AC3E}">
        <p14:creationId xmlns:p14="http://schemas.microsoft.com/office/powerpoint/2010/main" val="29490418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9763" y="1162050"/>
            <a:ext cx="5578475" cy="3138488"/>
          </a:xfrm>
        </p:spPr>
      </p:sp>
      <p:sp>
        <p:nvSpPr>
          <p:cNvPr id="3" name="Notes Placeholder 2"/>
          <p:cNvSpPr>
            <a:spLocks noGrp="1"/>
          </p:cNvSpPr>
          <p:nvPr>
            <p:ph type="body" idx="1"/>
          </p:nvPr>
        </p:nvSpPr>
        <p:spPr/>
        <p:txBody>
          <a:bodyPr/>
          <a:lstStyle/>
          <a:p>
            <a:r>
              <a:rPr lang="en-CA" dirty="0"/>
              <a:t>On the various displays in matrix there</a:t>
            </a:r>
            <a:r>
              <a:rPr lang="en-CA" baseline="0" dirty="0"/>
              <a:t> are icons that can be used as shortcuts to various information about the listing.</a:t>
            </a:r>
          </a:p>
          <a:p>
            <a:br>
              <a:rPr lang="en-CA" baseline="0" dirty="0"/>
            </a:br>
            <a:r>
              <a:rPr lang="en-CA" baseline="0" dirty="0"/>
              <a:t>The first icon is the Binoculars icon. This icon can be used to set the listing as a watched listing, once set as a watched listing you can view the listing in the my matrix -&gt; watched listings list (DEMO)</a:t>
            </a:r>
          </a:p>
          <a:p>
            <a:endParaRPr lang="en-CA" baseline="0" dirty="0"/>
          </a:p>
          <a:p>
            <a:r>
              <a:rPr lang="en-CA" baseline="0" dirty="0"/>
              <a:t>The next icon is the globe icon. This will pop out a window with a map and show the location of the property. (DEMO)</a:t>
            </a:r>
          </a:p>
          <a:p>
            <a:endParaRPr lang="en-CA" baseline="0" dirty="0"/>
          </a:p>
          <a:p>
            <a:r>
              <a:rPr lang="en-CA" baseline="0" dirty="0"/>
              <a:t>The next icon is the camera icon. Clicking this will pop out a scrollable photo gallery for that property.  You can also click on the icons in the lower right section of the photo gallery to view a list of all photos or to open the photo gallery for this property in another browser tab. (DEMO)</a:t>
            </a:r>
          </a:p>
          <a:p>
            <a:endParaRPr lang="en-CA" baseline="0" dirty="0"/>
          </a:p>
          <a:p>
            <a:r>
              <a:rPr lang="en-CA" baseline="0" dirty="0"/>
              <a:t>The next icon that looks like a little alarm clock is the property history icon, this icon will display all activities for this listing ONLY, not necessarily the property as a whole.  It will display when the property was listed, any status changes as well as any price changes. (DEMO)</a:t>
            </a:r>
          </a:p>
          <a:p>
            <a:endParaRPr lang="en-CA" baseline="0" dirty="0"/>
          </a:p>
          <a:p>
            <a:r>
              <a:rPr lang="en-CA" dirty="0"/>
              <a:t>We then have the Film Strip icon.</a:t>
            </a:r>
            <a:r>
              <a:rPr lang="en-CA" baseline="0" dirty="0"/>
              <a:t>  This icon will open up another tab and load the virtual tour for the listing.  On OMDREB we allow for the use of </a:t>
            </a:r>
            <a:r>
              <a:rPr lang="en-CA" baseline="0" dirty="0" err="1"/>
              <a:t>youtube</a:t>
            </a:r>
            <a:r>
              <a:rPr lang="en-CA" baseline="0" dirty="0"/>
              <a:t> for virtual tours as well as branded virtual tours. (DEMO)</a:t>
            </a:r>
          </a:p>
          <a:p>
            <a:endParaRPr lang="en-CA" baseline="0" dirty="0"/>
          </a:p>
          <a:p>
            <a:r>
              <a:rPr lang="en-CA" baseline="0" dirty="0"/>
              <a:t>The next icon is the Brochure icon.  Clicking this icon will open up a new tab with the alternate feature sheet or brochure for the property. (DEMO)</a:t>
            </a:r>
          </a:p>
          <a:p>
            <a:endParaRPr lang="en-CA" baseline="0" dirty="0"/>
          </a:p>
          <a:p>
            <a:r>
              <a:rPr lang="en-CA" baseline="0" dirty="0"/>
              <a:t>The final icon is the supplements icon.  This icon will open up another tab with a list of pdfs for the listings.  These can be things like floor plans, surveys or schedules for the property. (DEMO)</a:t>
            </a:r>
          </a:p>
          <a:p>
            <a:endParaRPr lang="en-CA" baseline="0" dirty="0"/>
          </a:p>
          <a:p>
            <a:r>
              <a:rPr lang="en-CA" baseline="0" dirty="0"/>
              <a:t>(SPEAKER NOTE: if the listing does not have a particular icon it means that the listing does not have the corresponding information or links)</a:t>
            </a:r>
            <a:endParaRPr lang="en-CA" dirty="0"/>
          </a:p>
        </p:txBody>
      </p:sp>
      <p:sp>
        <p:nvSpPr>
          <p:cNvPr id="4" name="Slide Number Placeholder 3"/>
          <p:cNvSpPr>
            <a:spLocks noGrp="1"/>
          </p:cNvSpPr>
          <p:nvPr>
            <p:ph type="sldNum" sz="quarter" idx="10"/>
          </p:nvPr>
        </p:nvSpPr>
        <p:spPr/>
        <p:txBody>
          <a:bodyPr/>
          <a:lstStyle/>
          <a:p>
            <a:fld id="{8FB31538-CEF7-40E6-A15B-154A35FFB808}" type="slidenum">
              <a:rPr lang="en-CA" smtClean="0"/>
              <a:t>45</a:t>
            </a:fld>
            <a:endParaRPr lang="en-CA"/>
          </a:p>
        </p:txBody>
      </p:sp>
    </p:spTree>
    <p:extLst>
      <p:ext uri="{BB962C8B-B14F-4D97-AF65-F5344CB8AC3E}">
        <p14:creationId xmlns:p14="http://schemas.microsoft.com/office/powerpoint/2010/main" val="25366376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9763" y="1162050"/>
            <a:ext cx="5578475" cy="3138488"/>
          </a:xfrm>
        </p:spPr>
      </p:sp>
      <p:sp>
        <p:nvSpPr>
          <p:cNvPr id="3" name="Notes Placeholder 2"/>
          <p:cNvSpPr>
            <a:spLocks noGrp="1"/>
          </p:cNvSpPr>
          <p:nvPr>
            <p:ph type="body" idx="1"/>
          </p:nvPr>
        </p:nvSpPr>
        <p:spPr/>
        <p:txBody>
          <a:bodyPr/>
          <a:lstStyle/>
          <a:p>
            <a:r>
              <a:rPr lang="en-CA" dirty="0"/>
              <a:t>Matrix</a:t>
            </a:r>
            <a:r>
              <a:rPr lang="en-CA" baseline="0" dirty="0"/>
              <a:t> offers the ability to directly email a link to view the listing to a client. To do this select the listings that you wish to send out and click the email button at the bottom of the results screen. (DEMO)</a:t>
            </a:r>
          </a:p>
          <a:p>
            <a:endParaRPr lang="en-CA"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CA" baseline="0" dirty="0"/>
              <a:t>This will take you to a standard email form where you can fill out a To, CC address and have the option to BCC the message. As you start typing in to the To or CC field it will suggest contacts to use from your contact list.(DEMO)</a:t>
            </a:r>
          </a:p>
          <a:p>
            <a:pPr marL="0" marR="0" indent="0" algn="l" defTabSz="914400" rtl="0" eaLnBrk="1" fontAlgn="auto" latinLnBrk="0" hangingPunct="1">
              <a:lnSpc>
                <a:spcPct val="100000"/>
              </a:lnSpc>
              <a:spcBef>
                <a:spcPts val="0"/>
              </a:spcBef>
              <a:spcAft>
                <a:spcPts val="0"/>
              </a:spcAft>
              <a:buClrTx/>
              <a:buSzTx/>
              <a:buFontTx/>
              <a:buNone/>
              <a:tabLst/>
              <a:defRPr/>
            </a:pPr>
            <a:endParaRPr lang="en-CA" baseline="0" dirty="0"/>
          </a:p>
          <a:p>
            <a:r>
              <a:rPr lang="en-CA" baseline="0" dirty="0"/>
              <a:t> There is also a box to enter in the subject for the email and a place to put in a personalized message to the recipient.  </a:t>
            </a:r>
          </a:p>
          <a:p>
            <a:endParaRPr lang="en-CA" baseline="0" dirty="0"/>
          </a:p>
          <a:p>
            <a:r>
              <a:rPr lang="en-CA" baseline="0" dirty="0"/>
              <a:t>By default emails will send the client/public views. There is an option to send the Full (All remarks) view if you are sending the listing to another member.  To do this when filling out the email form click the addition link and then select full (all remarks) from the dropdown box.  This will add the full all remarks report to the list of available displays on the portal for the recipient. (DEMO)</a:t>
            </a:r>
          </a:p>
          <a:p>
            <a:endParaRPr lang="en-CA" baseline="0" dirty="0"/>
          </a:p>
        </p:txBody>
      </p:sp>
      <p:sp>
        <p:nvSpPr>
          <p:cNvPr id="4" name="Slide Number Placeholder 3"/>
          <p:cNvSpPr>
            <a:spLocks noGrp="1"/>
          </p:cNvSpPr>
          <p:nvPr>
            <p:ph type="sldNum" sz="quarter" idx="10"/>
          </p:nvPr>
        </p:nvSpPr>
        <p:spPr/>
        <p:txBody>
          <a:bodyPr/>
          <a:lstStyle/>
          <a:p>
            <a:fld id="{8FB31538-CEF7-40E6-A15B-154A35FFB808}" type="slidenum">
              <a:rPr lang="en-CA" smtClean="0"/>
              <a:t>47</a:t>
            </a:fld>
            <a:endParaRPr lang="en-CA"/>
          </a:p>
        </p:txBody>
      </p:sp>
    </p:spTree>
    <p:extLst>
      <p:ext uri="{BB962C8B-B14F-4D97-AF65-F5344CB8AC3E}">
        <p14:creationId xmlns:p14="http://schemas.microsoft.com/office/powerpoint/2010/main" val="8362924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9763" y="1162050"/>
            <a:ext cx="5578475" cy="3138488"/>
          </a:xfrm>
        </p:spPr>
      </p:sp>
      <p:sp>
        <p:nvSpPr>
          <p:cNvPr id="3" name="Notes Placeholder 2"/>
          <p:cNvSpPr>
            <a:spLocks noGrp="1"/>
          </p:cNvSpPr>
          <p:nvPr>
            <p:ph type="body" idx="1"/>
          </p:nvPr>
        </p:nvSpPr>
        <p:spPr/>
        <p:txBody>
          <a:bodyPr/>
          <a:lstStyle/>
          <a:p>
            <a:r>
              <a:rPr lang="en-CA" dirty="0"/>
              <a:t>Printing listings uses a similar</a:t>
            </a:r>
            <a:r>
              <a:rPr lang="en-CA" baseline="0" dirty="0"/>
              <a:t> process as emailing listings.  Select the listings that you wish to print and click the print button at the bottom of the results.  (DEMO)</a:t>
            </a:r>
          </a:p>
          <a:p>
            <a:endParaRPr lang="en-CA" baseline="0" dirty="0"/>
          </a:p>
          <a:p>
            <a:r>
              <a:rPr lang="en-CA" baseline="0" dirty="0"/>
              <a:t>This will bring you to the print listings screen.  On this screen you can select which report format you would like to print for the selected listings.  The reports above the grey line of text appear exactly the same as the views in the display drop down box on the results screen.  The reports below the grey line are customized by the board as requested by members. If you have any suggestions on print report formats please contact the IT support staff to discuss them.  </a:t>
            </a:r>
          </a:p>
          <a:p>
            <a:endParaRPr lang="en-CA" baseline="0" dirty="0"/>
          </a:p>
          <a:p>
            <a:r>
              <a:rPr lang="en-CA" baseline="0" dirty="0"/>
              <a:t>The most popular of these reports is the “Full 1 Page photos” and the “Portal – Full 1 Page photos”.  These two reports will print on 1 page for the majority of listings.  When selecting reports, if it is prefaced with the word portal is a public friendly report and is safe to give to clients. </a:t>
            </a:r>
          </a:p>
          <a:p>
            <a:endParaRPr lang="en-CA" baseline="0" dirty="0"/>
          </a:p>
          <a:p>
            <a:r>
              <a:rPr lang="en-CA" baseline="0" dirty="0"/>
              <a:t>The portal reports can also be emailed as attachments by selecting the report and then clicking the “Email PDF” button.  This will bring you to a standard email form just like for emailing out listings.</a:t>
            </a:r>
          </a:p>
          <a:p>
            <a:endParaRPr lang="en-CA" baseline="0" dirty="0"/>
          </a:p>
          <a:p>
            <a:r>
              <a:rPr lang="en-CA" baseline="0" dirty="0"/>
              <a:t>(DEMO) show some of the different reports in PDF form</a:t>
            </a:r>
            <a:endParaRPr lang="en-CA" dirty="0"/>
          </a:p>
        </p:txBody>
      </p:sp>
      <p:sp>
        <p:nvSpPr>
          <p:cNvPr id="4" name="Slide Number Placeholder 3"/>
          <p:cNvSpPr>
            <a:spLocks noGrp="1"/>
          </p:cNvSpPr>
          <p:nvPr>
            <p:ph type="sldNum" sz="quarter" idx="10"/>
          </p:nvPr>
        </p:nvSpPr>
        <p:spPr/>
        <p:txBody>
          <a:bodyPr/>
          <a:lstStyle/>
          <a:p>
            <a:fld id="{8FB31538-CEF7-40E6-A15B-154A35FFB808}" type="slidenum">
              <a:rPr lang="en-CA" smtClean="0"/>
              <a:t>48</a:t>
            </a:fld>
            <a:endParaRPr lang="en-CA"/>
          </a:p>
        </p:txBody>
      </p:sp>
    </p:spTree>
    <p:extLst>
      <p:ext uri="{BB962C8B-B14F-4D97-AF65-F5344CB8AC3E}">
        <p14:creationId xmlns:p14="http://schemas.microsoft.com/office/powerpoint/2010/main" val="2371116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9763" y="1162050"/>
            <a:ext cx="5578475" cy="3138488"/>
          </a:xfrm>
        </p:spPr>
      </p:sp>
      <p:sp>
        <p:nvSpPr>
          <p:cNvPr id="3" name="Notes Placeholder 2"/>
          <p:cNvSpPr>
            <a:spLocks noGrp="1"/>
          </p:cNvSpPr>
          <p:nvPr>
            <p:ph type="body" idx="1"/>
          </p:nvPr>
        </p:nvSpPr>
        <p:spPr/>
        <p:txBody>
          <a:bodyPr/>
          <a:lstStyle/>
          <a:p>
            <a:endParaRPr lang="en-CA" baseline="0"/>
          </a:p>
          <a:p>
            <a:pPr lvl="0"/>
            <a:r>
              <a:rPr lang="en-CA" sz="1200" kern="1200">
                <a:solidFill>
                  <a:schemeClr val="tx1"/>
                </a:solidFill>
                <a:effectLst/>
                <a:latin typeface="+mn-lt"/>
                <a:ea typeface="+mn-ea"/>
                <a:cs typeface="+mn-cs"/>
              </a:rPr>
              <a:t>This is the home page of Matrix and you will notice there are different boxes around the page that we call widgets.</a:t>
            </a:r>
          </a:p>
          <a:p>
            <a:pPr lvl="0"/>
            <a:endParaRPr lang="en-CA" sz="1200" kern="1200">
              <a:solidFill>
                <a:schemeClr val="tx1"/>
              </a:solidFill>
              <a:effectLst/>
              <a:latin typeface="+mn-lt"/>
              <a:ea typeface="+mn-ea"/>
              <a:cs typeface="+mn-cs"/>
            </a:endParaRPr>
          </a:p>
          <a:p>
            <a:pPr lvl="0"/>
            <a:r>
              <a:rPr lang="en-CA" sz="1200" kern="1200">
                <a:solidFill>
                  <a:schemeClr val="tx1"/>
                </a:solidFill>
                <a:effectLst/>
                <a:latin typeface="+mn-lt"/>
                <a:ea typeface="+mn-ea"/>
                <a:cs typeface="+mn-cs"/>
              </a:rPr>
              <a:t>Widgets contain little bits of “Snapshot Info”  of what is happening in Matrix &amp; some of the different links and tools for you to quickly &amp; easily access.</a:t>
            </a:r>
          </a:p>
          <a:p>
            <a:endParaRPr lang="en-CA">
              <a:effectLst/>
            </a:endParaRPr>
          </a:p>
          <a:p>
            <a:r>
              <a:rPr lang="en-CA">
                <a:effectLst/>
              </a:rPr>
              <a:t>You can move these widgets around by hovering over the title box, clicking &amp; dragging around. You can place them wherever it works best for you.</a:t>
            </a:r>
          </a:p>
          <a:p>
            <a:r>
              <a:rPr lang="en-CA">
                <a:effectLst/>
              </a:rPr>
              <a:t>---------------------------------------------------------------------------------------------</a:t>
            </a:r>
          </a:p>
          <a:p>
            <a:r>
              <a:rPr lang="en-CA">
                <a:effectLst/>
              </a:rPr>
              <a:t> </a:t>
            </a:r>
            <a:r>
              <a:rPr lang="en-CA"/>
              <a:t>Explain Widgets and moving them and then switch to live demonstration</a:t>
            </a:r>
          </a:p>
          <a:p>
            <a:r>
              <a:rPr lang="en-CA"/>
              <a:t>	-Move a couple widgets</a:t>
            </a:r>
            <a:r>
              <a:rPr lang="en-CA" baseline="0"/>
              <a:t> around</a:t>
            </a:r>
          </a:p>
          <a:p>
            <a:r>
              <a:rPr lang="en-CA" baseline="0"/>
              <a:t>	-explain that yours are probably different because you have been moving them around </a:t>
            </a:r>
          </a:p>
          <a:p>
            <a:r>
              <a:rPr lang="en-CA" baseline="0"/>
              <a:t>Talk about navigating matrix through the tabs at the top of the screen, they can be used to quickly access sections of matrix from almost anywhere</a:t>
            </a:r>
          </a:p>
          <a:p>
            <a:endParaRPr lang="en-CA" dirty="0"/>
          </a:p>
        </p:txBody>
      </p:sp>
      <p:sp>
        <p:nvSpPr>
          <p:cNvPr id="4" name="Slide Number Placeholder 3"/>
          <p:cNvSpPr>
            <a:spLocks noGrp="1"/>
          </p:cNvSpPr>
          <p:nvPr>
            <p:ph type="sldNum" sz="quarter" idx="10"/>
          </p:nvPr>
        </p:nvSpPr>
        <p:spPr/>
        <p:txBody>
          <a:bodyPr/>
          <a:lstStyle/>
          <a:p>
            <a:fld id="{8FB31538-CEF7-40E6-A15B-154A35FFB808}" type="slidenum">
              <a:rPr lang="en-CA" smtClean="0"/>
              <a:t>6</a:t>
            </a:fld>
            <a:endParaRPr lang="en-CA"/>
          </a:p>
        </p:txBody>
      </p:sp>
    </p:spTree>
    <p:extLst>
      <p:ext uri="{BB962C8B-B14F-4D97-AF65-F5344CB8AC3E}">
        <p14:creationId xmlns:p14="http://schemas.microsoft.com/office/powerpoint/2010/main" val="36626405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9763" y="1162050"/>
            <a:ext cx="5578475" cy="3138488"/>
          </a:xfrm>
        </p:spPr>
      </p:sp>
      <p:sp>
        <p:nvSpPr>
          <p:cNvPr id="3" name="Notes Placeholder 2"/>
          <p:cNvSpPr>
            <a:spLocks noGrp="1"/>
          </p:cNvSpPr>
          <p:nvPr>
            <p:ph type="body" idx="1"/>
          </p:nvPr>
        </p:nvSpPr>
        <p:spPr/>
        <p:txBody>
          <a:bodyPr/>
          <a:lstStyle/>
          <a:p>
            <a:r>
              <a:rPr lang="en-CA" baseline="0" dirty="0"/>
              <a:t>Auto Emails are a way to send scheduled emails to your clients.  These emails will contain a link to the clients unique portal.  This portal will display live listings based on a set criteria that you define for the client.</a:t>
            </a:r>
          </a:p>
          <a:p>
            <a:r>
              <a:rPr lang="en-CA" baseline="0" dirty="0"/>
              <a:t> </a:t>
            </a:r>
          </a:p>
          <a:p>
            <a:r>
              <a:rPr lang="en-CA" baseline="0" dirty="0"/>
              <a:t>To set up an auto email we are first going to start with a fresh residential search.  From here we can set the criteria for the client.  The criteria can be as narrow or broad as desired except for 2 things, the results of the search cannot contain more than 250 listing and the status cannot be anything but active or conditional sale.   Once the criteria is set up click on results.  On the results page click on the Save menu below the results list and then click the new auto email button, this will take you to the auto email settings page.  Remember with auto emails you do not need to select individual listings, the portal will be displaying all listings and updates that match the defined criteria. (DEMO process)</a:t>
            </a:r>
          </a:p>
        </p:txBody>
      </p:sp>
      <p:sp>
        <p:nvSpPr>
          <p:cNvPr id="4" name="Slide Number Placeholder 3"/>
          <p:cNvSpPr>
            <a:spLocks noGrp="1"/>
          </p:cNvSpPr>
          <p:nvPr>
            <p:ph type="sldNum" sz="quarter" idx="10"/>
          </p:nvPr>
        </p:nvSpPr>
        <p:spPr/>
        <p:txBody>
          <a:bodyPr/>
          <a:lstStyle/>
          <a:p>
            <a:fld id="{8FB31538-CEF7-40E6-A15B-154A35FFB808}" type="slidenum">
              <a:rPr lang="en-CA" smtClean="0"/>
              <a:t>49</a:t>
            </a:fld>
            <a:endParaRPr lang="en-CA"/>
          </a:p>
        </p:txBody>
      </p:sp>
    </p:spTree>
    <p:extLst>
      <p:ext uri="{BB962C8B-B14F-4D97-AF65-F5344CB8AC3E}">
        <p14:creationId xmlns:p14="http://schemas.microsoft.com/office/powerpoint/2010/main" val="11036063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9763" y="1162050"/>
            <a:ext cx="5578475" cy="3138488"/>
          </a:xfrm>
        </p:spPr>
      </p:sp>
      <p:sp>
        <p:nvSpPr>
          <p:cNvPr id="3" name="Notes Placeholder 2"/>
          <p:cNvSpPr>
            <a:spLocks noGrp="1"/>
          </p:cNvSpPr>
          <p:nvPr>
            <p:ph type="body" idx="1"/>
          </p:nvPr>
        </p:nvSpPr>
        <p:spPr/>
        <p:txBody>
          <a:bodyPr/>
          <a:lstStyle/>
          <a:p>
            <a:r>
              <a:rPr lang="en-CA" baseline="0" dirty="0"/>
              <a:t>After new auto email has been clicked you will be taken to the Save a New Auto Email page.  This is where all of the settings of an auto email are defined; who it is going to, additional recipients, messages, and the schedule.</a:t>
            </a:r>
          </a:p>
          <a:p>
            <a:endParaRPr lang="en-CA" baseline="0" dirty="0"/>
          </a:p>
          <a:p>
            <a:r>
              <a:rPr lang="en-CA" baseline="0" dirty="0"/>
              <a:t>The first setting to configure is the recipient.  This is set with the contact dropdown menu.  Unlike with direct emails the recipient of an auto email MUST be a contact in your contact list.  If you forgot to set them up before configuring the auto email there is a create a new contact link beside the contact dropdown box that will allow you to create that contact now.  After you have selected the primary recipient of the auto email you can add additional recipients in the CC field.  You can also checkmark the BCC box to receive updates to your registered email. (DEMO)</a:t>
            </a:r>
          </a:p>
          <a:p>
            <a:endParaRPr lang="en-CA" baseline="0" dirty="0"/>
          </a:p>
          <a:p>
            <a:r>
              <a:rPr lang="en-CA" baseline="0" dirty="0"/>
              <a:t>Next enter a subject line into the subject field, this will be the subject line for the welcome email and every update that is sent for this auto email.</a:t>
            </a:r>
          </a:p>
          <a:p>
            <a:endParaRPr lang="en-CA" baseline="0" dirty="0"/>
          </a:p>
          <a:p>
            <a:r>
              <a:rPr lang="en-CA" baseline="0" dirty="0"/>
              <a:t>You can then personalize both a welcome email and recurring email message for the auto email.  </a:t>
            </a:r>
          </a:p>
          <a:p>
            <a:endParaRPr lang="en-CA" baseline="0" dirty="0"/>
          </a:p>
          <a:p>
            <a:r>
              <a:rPr lang="en-CA" baseline="0" dirty="0"/>
              <a:t>The Welcome Message is the first email and will be sent when the save button is clicked.  This email will contain the message setup on this page as well as a link to the recipients unique client portal.  This link is VERY important, if it is not clicked the auto email will not activate and the recipient will not receive any future updates for this auto email. Clicking on this link is your client giving you permission to send further emails to them. This qualifies as consent in regards to the Canadian Anti-Spam Legislation(CASL).</a:t>
            </a:r>
          </a:p>
          <a:p>
            <a:endParaRPr lang="en-CA" baseline="0" dirty="0"/>
          </a:p>
          <a:p>
            <a:r>
              <a:rPr lang="en-CA" baseline="0" dirty="0"/>
              <a:t>The Recurring Email will be the message that the client will receive every time there is a scheduled update for the auto email.</a:t>
            </a:r>
          </a:p>
          <a:p>
            <a:endParaRPr lang="en-CA" baseline="0" dirty="0"/>
          </a:p>
          <a:p>
            <a:r>
              <a:rPr lang="en-CA" baseline="0" dirty="0"/>
              <a:t>Next we can define the schedule for the auto email.  Matrix offers 3 different scheduling types:</a:t>
            </a:r>
          </a:p>
          <a:p>
            <a:r>
              <a:rPr lang="en-CA" baseline="0" dirty="0"/>
              <a:t>ASAP: an update email is sent every time there is a status change or a new listing is posted that matches the defined criteria </a:t>
            </a:r>
          </a:p>
          <a:p>
            <a:r>
              <a:rPr lang="en-CA" baseline="0" dirty="0"/>
              <a:t>Daily: this will send an update email either once or twice a day depending on the selected options.  The emails can be sent in either the morning, evening or both.  Use the checkboxes on individual days to set when or if emails are sent on any given day.  If a day is removed from the schedule any updates that happen on that day will be sent out with the next scheduled email.  If the client visits the portal before an update, remember the list is live.  Any updates or new listings will be displayed in the portal.</a:t>
            </a:r>
          </a:p>
          <a:p>
            <a:r>
              <a:rPr lang="en-CA" baseline="0" dirty="0"/>
              <a:t>Monthly: sends 1 update email on the first day of every month</a:t>
            </a:r>
          </a:p>
          <a:p>
            <a:endParaRPr lang="en-CA" baseline="0" dirty="0"/>
          </a:p>
          <a:p>
            <a:r>
              <a:rPr lang="en-CA" baseline="0" dirty="0"/>
              <a:t>After all of the settings are completed click the save button to send the welcome email. </a:t>
            </a:r>
          </a:p>
          <a:p>
            <a:endParaRPr lang="en-CA" baseline="0" dirty="0"/>
          </a:p>
          <a:p>
            <a:r>
              <a:rPr lang="en-CA" baseline="0" dirty="0"/>
              <a:t>(DEMO)</a:t>
            </a:r>
          </a:p>
          <a:p>
            <a:r>
              <a:rPr lang="en-CA" baseline="0" dirty="0"/>
              <a:t>Demonstrate some of the settings and the scheduling options.</a:t>
            </a:r>
          </a:p>
        </p:txBody>
      </p:sp>
      <p:sp>
        <p:nvSpPr>
          <p:cNvPr id="4" name="Slide Number Placeholder 3"/>
          <p:cNvSpPr>
            <a:spLocks noGrp="1"/>
          </p:cNvSpPr>
          <p:nvPr>
            <p:ph type="sldNum" sz="quarter" idx="10"/>
          </p:nvPr>
        </p:nvSpPr>
        <p:spPr/>
        <p:txBody>
          <a:bodyPr/>
          <a:lstStyle/>
          <a:p>
            <a:fld id="{8FB31538-CEF7-40E6-A15B-154A35FFB808}" type="slidenum">
              <a:rPr lang="en-CA" smtClean="0"/>
              <a:t>50</a:t>
            </a:fld>
            <a:endParaRPr lang="en-CA"/>
          </a:p>
        </p:txBody>
      </p:sp>
    </p:spTree>
    <p:extLst>
      <p:ext uri="{BB962C8B-B14F-4D97-AF65-F5344CB8AC3E}">
        <p14:creationId xmlns:p14="http://schemas.microsoft.com/office/powerpoint/2010/main" val="41070621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9763" y="1162050"/>
            <a:ext cx="5578475" cy="3138488"/>
          </a:xfrm>
        </p:spPr>
      </p:sp>
      <p:sp>
        <p:nvSpPr>
          <p:cNvPr id="3" name="Notes Placeholder 2"/>
          <p:cNvSpPr>
            <a:spLocks noGrp="1"/>
          </p:cNvSpPr>
          <p:nvPr>
            <p:ph type="body" idx="1"/>
          </p:nvPr>
        </p:nvSpPr>
        <p:spPr/>
        <p:txBody>
          <a:bodyPr/>
          <a:lstStyle/>
          <a:p>
            <a:r>
              <a:rPr lang="en-CA" dirty="0"/>
              <a:t>After</a:t>
            </a:r>
            <a:r>
              <a:rPr lang="en-CA" baseline="0" dirty="0"/>
              <a:t> clicking save your contact will receive the welcome email for the auto email.  This email will contain either the custom message that you set up or the default template email.  It will also contain a link to the clients portal.  This link is incredibly important, if the contact does not click the link the auto email will not activate and they will not receive any further updates for this auto email.</a:t>
            </a:r>
            <a:endParaRPr lang="en-CA" dirty="0"/>
          </a:p>
        </p:txBody>
      </p:sp>
      <p:sp>
        <p:nvSpPr>
          <p:cNvPr id="4" name="Slide Number Placeholder 3"/>
          <p:cNvSpPr>
            <a:spLocks noGrp="1"/>
          </p:cNvSpPr>
          <p:nvPr>
            <p:ph type="sldNum" sz="quarter" idx="10"/>
          </p:nvPr>
        </p:nvSpPr>
        <p:spPr/>
        <p:txBody>
          <a:bodyPr/>
          <a:lstStyle/>
          <a:p>
            <a:fld id="{8FB31538-CEF7-40E6-A15B-154A35FFB808}" type="slidenum">
              <a:rPr lang="en-CA" smtClean="0"/>
              <a:t>52</a:t>
            </a:fld>
            <a:endParaRPr lang="en-CA"/>
          </a:p>
        </p:txBody>
      </p:sp>
    </p:spTree>
    <p:extLst>
      <p:ext uri="{BB962C8B-B14F-4D97-AF65-F5344CB8AC3E}">
        <p14:creationId xmlns:p14="http://schemas.microsoft.com/office/powerpoint/2010/main" val="37693260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9763" y="1162050"/>
            <a:ext cx="5578475" cy="3138488"/>
          </a:xfrm>
        </p:spPr>
      </p:sp>
      <p:sp>
        <p:nvSpPr>
          <p:cNvPr id="3" name="Notes Placeholder 2"/>
          <p:cNvSpPr>
            <a:spLocks noGrp="1"/>
          </p:cNvSpPr>
          <p:nvPr>
            <p:ph type="body" idx="1"/>
          </p:nvPr>
        </p:nvSpPr>
        <p:spPr/>
        <p:txBody>
          <a:bodyPr/>
          <a:lstStyle/>
          <a:p>
            <a:r>
              <a:rPr lang="en-CA" dirty="0"/>
              <a:t>The portal is where your clients view and sort the listings that you send them.  There is a misconception about how listings are sent out to clients.  Rather than sending the listings as attachments, the email will contain a link that takes the recipient to their unique client portal.  The client portal then displays a live version of the sent listings.</a:t>
            </a:r>
          </a:p>
          <a:p>
            <a:endParaRPr lang="en-CA" dirty="0"/>
          </a:p>
          <a:p>
            <a:r>
              <a:rPr lang="en-CA" baseline="0" dirty="0"/>
              <a:t>When a client views the listings in the single line display format (which is the default for new clients) they can easily see which listings they have already viewed in detail and which listings are new since the last update email.  Any listings highlighted in yellow are new or updated since their last visit to the portal.  Listing highlighted in yellow will stay highlighted for 3 days or until read .  Any Bold MLS numbers are listings that have not yet been viewed in detail. </a:t>
            </a:r>
          </a:p>
          <a:p>
            <a:endParaRPr lang="en-CA" baseline="0" dirty="0"/>
          </a:p>
          <a:p>
            <a:r>
              <a:rPr lang="en-CA" baseline="0" dirty="0"/>
              <a:t>On this screen the Listings can be seen on both the map an in a single line display.  The Pins on the map also give a quick look at the property, if it has been marked the pin will show the logo of the folder it was put into, favorite, possibility or discarded.  If the listing is new or recently updated it will be marked with a star.  </a:t>
            </a:r>
          </a:p>
          <a:p>
            <a:endParaRPr lang="en-CA"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CA" dirty="0"/>
              <a:t>The client can</a:t>
            </a:r>
            <a:r>
              <a:rPr lang="en-CA" baseline="0" dirty="0"/>
              <a:t> sort the listings into one of three folders.  Favourites, Possibilities or Discards.  To sort the listings they click on the corresponding icon either to the left of the MLS number on the single line display or below the picture on the other displays.  The Heart will mark the item as a favorite and add it to the scrolling display on the portal home page.  The Lightbulb is the possibilities icon, this is used as a maybe folder. The final icon is the Discard folder, when this icon is clicked the client will no longer receive update emails for this listing but a current version of the listing can still be viewed in the discard folder. (DEMO the different buttons)</a:t>
            </a:r>
          </a:p>
          <a:p>
            <a:endParaRPr lang="en-CA" baseline="0" dirty="0"/>
          </a:p>
          <a:p>
            <a:r>
              <a:rPr lang="en-CA" baseline="0" dirty="0"/>
              <a:t>The display can also be changed by using the Display drop down menu at the top of the page.  This will allow the client to view the listings in all of the different client friendly views (DEMO).  The client can also quickly access any of their photos by clicking on the icons in the top right corner of the screen. (DEMO)</a:t>
            </a:r>
          </a:p>
          <a:p>
            <a:endParaRPr lang="en-CA" baseline="0" dirty="0"/>
          </a:p>
          <a:p>
            <a:r>
              <a:rPr lang="en-CA" baseline="0" dirty="0"/>
              <a:t>To go to the Portal homepage click the welcome tab in the top right corner of the screen</a:t>
            </a:r>
          </a:p>
          <a:p>
            <a:endParaRPr lang="en-CA" baseline="0" dirty="0"/>
          </a:p>
          <a:p>
            <a:r>
              <a:rPr lang="en-CA" baseline="0" dirty="0"/>
              <a:t>(SPEAKERS NOTE: most of this will be demoed in a live portal rather than talking about the slides)</a:t>
            </a:r>
          </a:p>
          <a:p>
            <a:r>
              <a:rPr lang="en-CA" baseline="0" dirty="0"/>
              <a:t> </a:t>
            </a:r>
          </a:p>
          <a:p>
            <a:r>
              <a:rPr lang="en-CA" dirty="0"/>
              <a:t>____________________________________________________________________________________________________________________________________________________________</a:t>
            </a:r>
          </a:p>
          <a:p>
            <a:r>
              <a:rPr lang="en-CA" dirty="0"/>
              <a:t>Sort or discard listings </a:t>
            </a:r>
            <a:br>
              <a:rPr lang="en-CA" dirty="0"/>
            </a:br>
            <a:r>
              <a:rPr lang="en-CA" dirty="0"/>
              <a:t>into Favorites/Possibilities</a:t>
            </a:r>
          </a:p>
          <a:p>
            <a:r>
              <a:rPr lang="en-CA" dirty="0"/>
              <a:t>Yellow highlight = new</a:t>
            </a:r>
          </a:p>
          <a:p>
            <a:r>
              <a:rPr lang="en-CA" dirty="0"/>
              <a:t>Bold MLS® = unread listing</a:t>
            </a:r>
          </a:p>
          <a:p>
            <a:r>
              <a:rPr lang="en-CA" dirty="0"/>
              <a:t>Change view using Display </a:t>
            </a:r>
            <a:br>
              <a:rPr lang="en-CA" dirty="0"/>
            </a:br>
            <a:r>
              <a:rPr lang="en-CA" dirty="0"/>
              <a:t>drop down Box</a:t>
            </a:r>
          </a:p>
          <a:p>
            <a:r>
              <a:rPr lang="en-CA" dirty="0"/>
              <a:t>Click Welcome tab to see other sent emails</a:t>
            </a:r>
          </a:p>
          <a:p>
            <a:endParaRPr lang="en-CA" dirty="0"/>
          </a:p>
          <a:p>
            <a:endParaRPr lang="en-CA" dirty="0"/>
          </a:p>
          <a:p>
            <a:r>
              <a:rPr lang="en-CA" dirty="0"/>
              <a:t>This view</a:t>
            </a:r>
            <a:r>
              <a:rPr lang="en-CA" baseline="0" dirty="0"/>
              <a:t> allows contacts to look through the listings and see them highlighted on the map</a:t>
            </a:r>
          </a:p>
          <a:p>
            <a:r>
              <a:rPr lang="en-CA" baseline="0" dirty="0"/>
              <a:t>They can use the icons on the left side of the listing to mark or sort the listings</a:t>
            </a:r>
          </a:p>
          <a:p>
            <a:r>
              <a:rPr lang="en-CA" baseline="0" dirty="0"/>
              <a:t>		-Heart = Favorites</a:t>
            </a:r>
          </a:p>
          <a:p>
            <a:r>
              <a:rPr lang="en-CA" baseline="0" dirty="0"/>
              <a:t>		-Light Bulb = Possibilities</a:t>
            </a:r>
          </a:p>
          <a:p>
            <a:r>
              <a:rPr lang="en-CA" baseline="0" dirty="0"/>
              <a:t>		-Trash Can = discard (they will not received update emails about this property but it will still be viewable on the portal in the discarded list)</a:t>
            </a:r>
          </a:p>
          <a:p>
            <a:r>
              <a:rPr lang="en-CA" baseline="0" dirty="0"/>
              <a:t>Contact can click on the notes icon to send notes about the property to the member or see that there is notes about the property for them</a:t>
            </a:r>
          </a:p>
          <a:p>
            <a:r>
              <a:rPr lang="en-CA" baseline="0" dirty="0"/>
              <a:t>Contacts can use the drop down boxes at the top of the screen to quickly change how the listings are displayed or switch between emails the member has sent them</a:t>
            </a:r>
          </a:p>
          <a:p>
            <a:r>
              <a:rPr lang="en-CA" baseline="0" dirty="0"/>
              <a:t>Click welcome to go back to the home page of the portal and move on to the next slide</a:t>
            </a:r>
            <a:endParaRPr lang="en-CA" dirty="0"/>
          </a:p>
        </p:txBody>
      </p:sp>
      <p:sp>
        <p:nvSpPr>
          <p:cNvPr id="4" name="Slide Number Placeholder 3"/>
          <p:cNvSpPr>
            <a:spLocks noGrp="1"/>
          </p:cNvSpPr>
          <p:nvPr>
            <p:ph type="sldNum" sz="quarter" idx="10"/>
          </p:nvPr>
        </p:nvSpPr>
        <p:spPr/>
        <p:txBody>
          <a:bodyPr/>
          <a:lstStyle/>
          <a:p>
            <a:fld id="{8FB31538-CEF7-40E6-A15B-154A35FFB808}" type="slidenum">
              <a:rPr lang="en-CA" smtClean="0"/>
              <a:t>55</a:t>
            </a:fld>
            <a:endParaRPr lang="en-CA"/>
          </a:p>
        </p:txBody>
      </p:sp>
    </p:spTree>
    <p:extLst>
      <p:ext uri="{BB962C8B-B14F-4D97-AF65-F5344CB8AC3E}">
        <p14:creationId xmlns:p14="http://schemas.microsoft.com/office/powerpoint/2010/main" val="1415541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9763" y="1162050"/>
            <a:ext cx="5578475" cy="3138488"/>
          </a:xfrm>
        </p:spPr>
      </p:sp>
      <p:sp>
        <p:nvSpPr>
          <p:cNvPr id="3" name="Notes Placeholder 2"/>
          <p:cNvSpPr>
            <a:spLocks noGrp="1"/>
          </p:cNvSpPr>
          <p:nvPr>
            <p:ph type="body" idx="1"/>
          </p:nvPr>
        </p:nvSpPr>
        <p:spPr/>
        <p:txBody>
          <a:bodyPr/>
          <a:lstStyle/>
          <a:p>
            <a:r>
              <a:rPr lang="en-CA" baseline="0" dirty="0"/>
              <a:t>The recent portal visitors widget displays the last 10 clients that visited their client portal and what they did while there.  The widget will display the name of the client, date/time of the visit and depending on the activity of the client while there different icons to indicate what was done.  There is also a quick link for the member to access the client portal so that they can view what the client is doing.</a:t>
            </a:r>
          </a:p>
          <a:p>
            <a:endParaRPr lang="en-CA" baseline="0" dirty="0"/>
          </a:p>
          <a:p>
            <a:r>
              <a:rPr lang="en-CA" baseline="0" dirty="0"/>
              <a:t>The first icon that can appear is the heart and lightbulb.  This icon indicates that a property was marked as either a favorite or possibility and the number to the right of it indicates how many properties where marked.  Clicking on the icon will take you to a list of all of the properties marked.  (DEMO)</a:t>
            </a:r>
          </a:p>
          <a:p>
            <a:endParaRPr lang="en-CA" baseline="0" dirty="0"/>
          </a:p>
          <a:p>
            <a:r>
              <a:rPr lang="en-CA" baseline="0" dirty="0"/>
              <a:t>The next icon is the notes icon.  This indicates that the client has left a note on a listing and the number to the right of it indicates how many listings had notes added to them.  Click on the notes icon to go to a list of all the properties with notes on them, click on the MLS number and then the notes icon to view the notes (DEMO)</a:t>
            </a:r>
          </a:p>
          <a:p>
            <a:endParaRPr lang="en-CA" baseline="0" dirty="0"/>
          </a:p>
          <a:p>
            <a:r>
              <a:rPr lang="en-CA" baseline="0" dirty="0"/>
              <a:t>The final icon is the open in portal icon.  It is the little person icon located to the far right.  Click on this to open up the portal in BCC mode.  This allows the member to view the portal but not make any changes to it other than adding notes to listings.</a:t>
            </a:r>
          </a:p>
          <a:p>
            <a:endParaRPr lang="en-CA" baseline="0" dirty="0"/>
          </a:p>
          <a:p>
            <a:r>
              <a:rPr lang="en-CA" baseline="0" dirty="0"/>
              <a:t>This widget is live updated every time you access the home page of matrix.</a:t>
            </a:r>
          </a:p>
        </p:txBody>
      </p:sp>
      <p:sp>
        <p:nvSpPr>
          <p:cNvPr id="4" name="Slide Number Placeholder 3"/>
          <p:cNvSpPr>
            <a:spLocks noGrp="1"/>
          </p:cNvSpPr>
          <p:nvPr>
            <p:ph type="sldNum" sz="quarter" idx="10"/>
          </p:nvPr>
        </p:nvSpPr>
        <p:spPr/>
        <p:txBody>
          <a:bodyPr/>
          <a:lstStyle/>
          <a:p>
            <a:fld id="{8FB31538-CEF7-40E6-A15B-154A35FFB808}" type="slidenum">
              <a:rPr lang="en-CA" smtClean="0">
                <a:solidFill>
                  <a:prstClr val="black"/>
                </a:solidFill>
              </a:rPr>
              <a:pPr/>
              <a:t>56</a:t>
            </a:fld>
            <a:endParaRPr lang="en-CA">
              <a:solidFill>
                <a:prstClr val="black"/>
              </a:solidFill>
            </a:endParaRPr>
          </a:p>
        </p:txBody>
      </p:sp>
    </p:spTree>
    <p:extLst>
      <p:ext uri="{BB962C8B-B14F-4D97-AF65-F5344CB8AC3E}">
        <p14:creationId xmlns:p14="http://schemas.microsoft.com/office/powerpoint/2010/main" val="16960785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9763" y="1162050"/>
            <a:ext cx="5578475" cy="3138488"/>
          </a:xfrm>
        </p:spPr>
      </p:sp>
      <p:sp>
        <p:nvSpPr>
          <p:cNvPr id="3" name="Notes Placeholder 2"/>
          <p:cNvSpPr>
            <a:spLocks noGrp="1"/>
          </p:cNvSpPr>
          <p:nvPr>
            <p:ph type="body" idx="1"/>
          </p:nvPr>
        </p:nvSpPr>
        <p:spPr/>
        <p:txBody>
          <a:bodyPr/>
          <a:lstStyle/>
          <a:p>
            <a:r>
              <a:rPr lang="en-CA" baseline="0" dirty="0"/>
              <a:t>To manage your auto emails hover over the my matrix tab and click on the auto emails option.  This will take you to a list of all the auto emails that you have setup .  The list shows the status of the auto email, subject, contact, bcc, schedule, and the last time the contact visited the portal.  </a:t>
            </a:r>
          </a:p>
          <a:p>
            <a:endParaRPr lang="en-CA" baseline="0" dirty="0"/>
          </a:p>
          <a:p>
            <a:r>
              <a:rPr lang="en-CA" baseline="0" dirty="0"/>
              <a:t>The auto email will be in one of 3 statuses: </a:t>
            </a:r>
          </a:p>
          <a:p>
            <a:pPr marL="171450" indent="-171450">
              <a:buFont typeface="Arial" panose="020B0604020202020204" pitchFamily="34" charset="0"/>
              <a:buChar char="•"/>
            </a:pPr>
            <a:r>
              <a:rPr lang="en-CA" baseline="0" dirty="0"/>
              <a:t>Green circle with a white center:  welcome email has been sent but the link has not been clicked</a:t>
            </a:r>
          </a:p>
          <a:p>
            <a:pPr marL="171450" indent="-171450">
              <a:buFont typeface="Arial" panose="020B0604020202020204" pitchFamily="34" charset="0"/>
              <a:buChar char="•"/>
            </a:pPr>
            <a:r>
              <a:rPr lang="en-CA" baseline="0" dirty="0"/>
              <a:t>Green circle with a checkmark: Auto email is active and sending</a:t>
            </a:r>
          </a:p>
          <a:p>
            <a:pPr marL="171450" indent="-171450">
              <a:buFont typeface="Arial" panose="020B0604020202020204" pitchFamily="34" charset="0"/>
              <a:buChar char="•"/>
            </a:pPr>
            <a:r>
              <a:rPr lang="en-CA" baseline="0" dirty="0"/>
              <a:t>Red circle with an exclamation mark: Auto email is deactivated</a:t>
            </a:r>
          </a:p>
          <a:p>
            <a:pPr marL="0" indent="0">
              <a:buFont typeface="Arial" panose="020B0604020202020204" pitchFamily="34" charset="0"/>
              <a:buNone/>
            </a:pPr>
            <a:r>
              <a:rPr lang="en-CA" baseline="0" dirty="0"/>
              <a:t>In matrix there is only 3 ways an auto email can become deactivated.  The client or the member deactivates it, or it goes 60 days without becoming active.  There is no time limit to auto emails, they will continue to send as long as there is new or updated listings for the criteria.</a:t>
            </a:r>
          </a:p>
        </p:txBody>
      </p:sp>
      <p:sp>
        <p:nvSpPr>
          <p:cNvPr id="4" name="Slide Number Placeholder 3"/>
          <p:cNvSpPr>
            <a:spLocks noGrp="1"/>
          </p:cNvSpPr>
          <p:nvPr>
            <p:ph type="sldNum" sz="quarter" idx="10"/>
          </p:nvPr>
        </p:nvSpPr>
        <p:spPr/>
        <p:txBody>
          <a:bodyPr/>
          <a:lstStyle/>
          <a:p>
            <a:fld id="{8FB31538-CEF7-40E6-A15B-154A35FFB808}" type="slidenum">
              <a:rPr lang="en-CA" smtClean="0"/>
              <a:t>58</a:t>
            </a:fld>
            <a:endParaRPr lang="en-CA"/>
          </a:p>
        </p:txBody>
      </p:sp>
    </p:spTree>
    <p:extLst>
      <p:ext uri="{BB962C8B-B14F-4D97-AF65-F5344CB8AC3E}">
        <p14:creationId xmlns:p14="http://schemas.microsoft.com/office/powerpoint/2010/main" val="40466809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9763" y="1162050"/>
            <a:ext cx="5578475" cy="3138488"/>
          </a:xfrm>
        </p:spPr>
      </p:sp>
      <p:sp>
        <p:nvSpPr>
          <p:cNvPr id="3" name="Notes Placeholder 2"/>
          <p:cNvSpPr>
            <a:spLocks noGrp="1"/>
          </p:cNvSpPr>
          <p:nvPr>
            <p:ph type="body" idx="1"/>
          </p:nvPr>
        </p:nvSpPr>
        <p:spPr/>
        <p:txBody>
          <a:bodyPr/>
          <a:lstStyle/>
          <a:p>
            <a:r>
              <a:rPr lang="en-CA" dirty="0"/>
              <a:t>To manage an auto email,</a:t>
            </a:r>
            <a:r>
              <a:rPr lang="en-CA" baseline="0" dirty="0"/>
              <a:t> click on the subject of the auto email and this will open up the auto email menu.  From here you can manage all of the different settings of the auto email.</a:t>
            </a:r>
          </a:p>
          <a:p>
            <a:endParaRPr lang="en-CA" baseline="0" dirty="0"/>
          </a:p>
          <a:p>
            <a:r>
              <a:rPr lang="en-CA" baseline="0" dirty="0"/>
              <a:t>Settings:  This will take you to the auto email settings page.  On this page you can change everything about the auto email.  You can change who it is going to, the recurring message, schedule and also disable the auto email.  After you have made the changes click save and this will apply the changes to the auto email.</a:t>
            </a:r>
          </a:p>
          <a:p>
            <a:endParaRPr lang="en-CA" baseline="0" dirty="0"/>
          </a:p>
          <a:p>
            <a:r>
              <a:rPr lang="en-CA" baseline="0" dirty="0"/>
              <a:t>Criteria:  This option allows you to adjust the criteria of the auto email.  If your clients needs change or you need to narrow or expand the criteria you can do this here.  After the criteria has been changed click save to apply the changes to the auto email.  This will also take you to the settings page, if you have nothing to change scroll to the bottom and click save again.</a:t>
            </a:r>
          </a:p>
          <a:p>
            <a:endParaRPr lang="en-CA" baseline="0" dirty="0"/>
          </a:p>
          <a:p>
            <a:r>
              <a:rPr lang="en-CA" baseline="0" dirty="0"/>
              <a:t>Results:  Go to a list of all the results for the auto email’s criteria</a:t>
            </a:r>
          </a:p>
          <a:p>
            <a:endParaRPr lang="en-CA" baseline="0" dirty="0"/>
          </a:p>
          <a:p>
            <a:r>
              <a:rPr lang="en-CA" baseline="0" dirty="0"/>
              <a:t>Date Since:  All results that are new or updated since the last run date of the auto email.  This is handy to use for if you are not checking the results for a couple days and just want to see what is new since the last time you checked.</a:t>
            </a:r>
          </a:p>
          <a:p>
            <a:endParaRPr lang="en-CA" baseline="0" dirty="0"/>
          </a:p>
          <a:p>
            <a:r>
              <a:rPr lang="en-CA" baseline="0" dirty="0"/>
              <a:t>Market Update:  This option allows you to search the results for specific changes in listings.  When clicked you will be taken to the market update page.  From here you can choose the change type to search for, either Price or Status. You then choose when you want to look for those changes.  You can use either the last run date or set a custom time frame.  After all the options have been set click the search button to see the results that match the selected change type within the selected time period.</a:t>
            </a:r>
          </a:p>
          <a:p>
            <a:endParaRPr lang="en-CA" baseline="0" dirty="0"/>
          </a:p>
          <a:p>
            <a:r>
              <a:rPr lang="en-CA" baseline="0" dirty="0"/>
              <a:t>Open in portal: opens the portal in BCC mode the same way the icon on the recent portal visitors widget does.</a:t>
            </a:r>
          </a:p>
          <a:p>
            <a:endParaRPr lang="en-CA" baseline="0" dirty="0"/>
          </a:p>
          <a:p>
            <a:r>
              <a:rPr lang="en-CA" baseline="0" dirty="0"/>
              <a:t>Resend welcome:  This option is only available on auto emails with the </a:t>
            </a:r>
            <a:r>
              <a:rPr lang="en-CA" baseline="0" dirty="0" err="1"/>
              <a:t>unactivated</a:t>
            </a:r>
            <a:r>
              <a:rPr lang="en-CA" baseline="0" dirty="0"/>
              <a:t> status (green circle with a white center).  It can be used once per auto email to resend the initial welcome email to the contact.</a:t>
            </a:r>
          </a:p>
          <a:p>
            <a:endParaRPr lang="en-CA" baseline="0" dirty="0"/>
          </a:p>
          <a:p>
            <a:r>
              <a:rPr lang="en-CA" baseline="0" dirty="0"/>
              <a:t>Delete Auto Email:  This will permanently delete the auto email.  Once it is deleted we have no way of recovering it.</a:t>
            </a:r>
            <a:endParaRPr lang="en-CA" dirty="0"/>
          </a:p>
        </p:txBody>
      </p:sp>
      <p:sp>
        <p:nvSpPr>
          <p:cNvPr id="4" name="Slide Number Placeholder 3"/>
          <p:cNvSpPr>
            <a:spLocks noGrp="1"/>
          </p:cNvSpPr>
          <p:nvPr>
            <p:ph type="sldNum" sz="quarter" idx="10"/>
          </p:nvPr>
        </p:nvSpPr>
        <p:spPr/>
        <p:txBody>
          <a:bodyPr/>
          <a:lstStyle/>
          <a:p>
            <a:fld id="{8FB31538-CEF7-40E6-A15B-154A35FFB808}" type="slidenum">
              <a:rPr lang="en-CA" smtClean="0"/>
              <a:t>59</a:t>
            </a:fld>
            <a:endParaRPr lang="en-CA"/>
          </a:p>
        </p:txBody>
      </p:sp>
    </p:spTree>
    <p:extLst>
      <p:ext uri="{BB962C8B-B14F-4D97-AF65-F5344CB8AC3E}">
        <p14:creationId xmlns:p14="http://schemas.microsoft.com/office/powerpoint/2010/main" val="10038414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Add/Edit – Change Property Details</a:t>
            </a:r>
          </a:p>
          <a:p>
            <a:r>
              <a:rPr lang="en-CA" dirty="0"/>
              <a:t>Price Change</a:t>
            </a:r>
            <a:r>
              <a:rPr lang="en-CA" baseline="0" dirty="0"/>
              <a:t> – Edit Price</a:t>
            </a:r>
          </a:p>
        </p:txBody>
      </p:sp>
      <p:sp>
        <p:nvSpPr>
          <p:cNvPr id="4" name="Slide Number Placeholder 3"/>
          <p:cNvSpPr>
            <a:spLocks noGrp="1"/>
          </p:cNvSpPr>
          <p:nvPr>
            <p:ph type="sldNum" sz="quarter" idx="10"/>
          </p:nvPr>
        </p:nvSpPr>
        <p:spPr/>
        <p:txBody>
          <a:bodyPr/>
          <a:lstStyle/>
          <a:p>
            <a:fld id="{8FB31538-CEF7-40E6-A15B-154A35FFB808}" type="slidenum">
              <a:rPr lang="en-CA" smtClean="0"/>
              <a:t>77</a:t>
            </a:fld>
            <a:endParaRPr lang="en-CA"/>
          </a:p>
        </p:txBody>
      </p:sp>
    </p:spTree>
    <p:extLst>
      <p:ext uri="{BB962C8B-B14F-4D97-AF65-F5344CB8AC3E}">
        <p14:creationId xmlns:p14="http://schemas.microsoft.com/office/powerpoint/2010/main" val="42695416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9763" y="1162050"/>
            <a:ext cx="5578475" cy="3138488"/>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8FB31538-CEF7-40E6-A15B-154A35FFB808}" type="slidenum">
              <a:rPr lang="en-CA" smtClean="0"/>
              <a:t>83</a:t>
            </a:fld>
            <a:endParaRPr lang="en-CA"/>
          </a:p>
        </p:txBody>
      </p:sp>
    </p:spTree>
    <p:extLst>
      <p:ext uri="{BB962C8B-B14F-4D97-AF65-F5344CB8AC3E}">
        <p14:creationId xmlns:p14="http://schemas.microsoft.com/office/powerpoint/2010/main" val="1015797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9763" y="1162050"/>
            <a:ext cx="5578475" cy="3138488"/>
          </a:xfrm>
        </p:spPr>
      </p:sp>
      <p:sp>
        <p:nvSpPr>
          <p:cNvPr id="3" name="Notes Placeholder 2"/>
          <p:cNvSpPr>
            <a:spLocks noGrp="1"/>
          </p:cNvSpPr>
          <p:nvPr>
            <p:ph type="body" idx="1"/>
          </p:nvPr>
        </p:nvSpPr>
        <p:spPr/>
        <p:txBody>
          <a:bodyPr/>
          <a:lstStyle/>
          <a:p>
            <a:pPr lvl="0"/>
            <a:r>
              <a:rPr lang="en-CA" sz="1200" kern="1200">
                <a:solidFill>
                  <a:schemeClr val="tx1"/>
                </a:solidFill>
                <a:effectLst/>
                <a:latin typeface="+mn-lt"/>
                <a:ea typeface="+mn-ea"/>
                <a:cs typeface="+mn-cs"/>
              </a:rPr>
              <a:t>First one we talk about is External links Widget: This includes links out to webpages we thought would be useful to our members. </a:t>
            </a:r>
          </a:p>
          <a:p>
            <a:pPr lvl="0"/>
            <a:endParaRPr lang="en-CA" sz="1200" kern="1200">
              <a:solidFill>
                <a:schemeClr val="tx1"/>
              </a:solidFill>
              <a:effectLst/>
              <a:latin typeface="+mn-lt"/>
              <a:ea typeface="+mn-ea"/>
              <a:cs typeface="+mn-cs"/>
            </a:endParaRPr>
          </a:p>
          <a:p>
            <a:pPr lvl="0"/>
            <a:r>
              <a:rPr lang="en-CA" sz="1200" kern="1200">
                <a:solidFill>
                  <a:schemeClr val="tx1"/>
                </a:solidFill>
                <a:effectLst/>
                <a:latin typeface="+mn-lt"/>
                <a:ea typeface="+mn-ea"/>
                <a:cs typeface="+mn-cs"/>
              </a:rPr>
              <a:t>There a school board map, tax calculator for the region, staff directory if you need to contact us, Board of directors, and several other links.</a:t>
            </a:r>
          </a:p>
          <a:p>
            <a:endParaRPr lang="en-CA" sz="1200" kern="1200">
              <a:solidFill>
                <a:schemeClr val="tx1"/>
              </a:solidFill>
              <a:effectLst/>
              <a:latin typeface="+mn-lt"/>
              <a:ea typeface="+mn-ea"/>
              <a:cs typeface="+mn-cs"/>
            </a:endParaRPr>
          </a:p>
          <a:p>
            <a:r>
              <a:rPr lang="en-CA" sz="1200" kern="1200">
                <a:solidFill>
                  <a:schemeClr val="tx1"/>
                </a:solidFill>
                <a:effectLst/>
                <a:latin typeface="+mn-lt"/>
                <a:ea typeface="+mn-ea"/>
                <a:cs typeface="+mn-cs"/>
              </a:rPr>
              <a:t>Unfortunately you can’t tailor these yourself, but if there is a link that you think should be up there please let staff know and we will look into having it added it for you.</a:t>
            </a:r>
          </a:p>
          <a:p>
            <a:endParaRPr lang="en-CA" sz="1200" kern="1200" baseline="0">
              <a:solidFill>
                <a:schemeClr val="tx1"/>
              </a:solidFill>
              <a:effectLst/>
              <a:latin typeface="+mn-lt"/>
              <a:ea typeface="+mn-ea"/>
              <a:cs typeface="+mn-cs"/>
            </a:endParaRPr>
          </a:p>
          <a:p>
            <a:r>
              <a:rPr lang="en-CA" sz="1200" kern="1200" baseline="0">
                <a:solidFill>
                  <a:schemeClr val="tx1"/>
                </a:solidFill>
                <a:effectLst/>
                <a:latin typeface="+mn-lt"/>
                <a:ea typeface="+mn-ea"/>
                <a:cs typeface="+mn-cs"/>
              </a:rPr>
              <a:t>One of the new features in this list is the youtube tutorials, click the link to be taken to a playlist of all of the videos.</a:t>
            </a:r>
            <a:endParaRPr lang="en-CA" baseline="0" dirty="0"/>
          </a:p>
        </p:txBody>
      </p:sp>
      <p:sp>
        <p:nvSpPr>
          <p:cNvPr id="4" name="Slide Number Placeholder 3"/>
          <p:cNvSpPr>
            <a:spLocks noGrp="1"/>
          </p:cNvSpPr>
          <p:nvPr>
            <p:ph type="sldNum" sz="quarter" idx="10"/>
          </p:nvPr>
        </p:nvSpPr>
        <p:spPr/>
        <p:txBody>
          <a:bodyPr/>
          <a:lstStyle/>
          <a:p>
            <a:fld id="{8FB31538-CEF7-40E6-A15B-154A35FFB808}" type="slidenum">
              <a:rPr lang="en-CA" smtClean="0"/>
              <a:t>7</a:t>
            </a:fld>
            <a:endParaRPr lang="en-CA"/>
          </a:p>
        </p:txBody>
      </p:sp>
    </p:spTree>
    <p:extLst>
      <p:ext uri="{BB962C8B-B14F-4D97-AF65-F5344CB8AC3E}">
        <p14:creationId xmlns:p14="http://schemas.microsoft.com/office/powerpoint/2010/main" val="3012867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9763" y="1162050"/>
            <a:ext cx="5578475" cy="3138488"/>
          </a:xfrm>
        </p:spPr>
      </p:sp>
      <p:sp>
        <p:nvSpPr>
          <p:cNvPr id="3" name="Notes Placeholder 2"/>
          <p:cNvSpPr>
            <a:spLocks noGrp="1"/>
          </p:cNvSpPr>
          <p:nvPr>
            <p:ph type="body" idx="1"/>
          </p:nvPr>
        </p:nvSpPr>
        <p:spPr/>
        <p:txBody>
          <a:bodyPr/>
          <a:lstStyle/>
          <a:p>
            <a:pPr lvl="0"/>
            <a:r>
              <a:rPr lang="en-CA" sz="1200" kern="1200">
                <a:solidFill>
                  <a:schemeClr val="tx1"/>
                </a:solidFill>
                <a:effectLst/>
                <a:latin typeface="+mn-lt"/>
                <a:ea typeface="+mn-ea"/>
                <a:cs typeface="+mn-cs"/>
              </a:rPr>
              <a:t>Next is our current news widget.  </a:t>
            </a:r>
          </a:p>
          <a:p>
            <a:pPr lvl="0"/>
            <a:endParaRPr lang="en-CA" sz="1200" kern="1200">
              <a:solidFill>
                <a:schemeClr val="tx1"/>
              </a:solidFill>
              <a:effectLst/>
              <a:latin typeface="+mn-lt"/>
              <a:ea typeface="+mn-ea"/>
              <a:cs typeface="+mn-cs"/>
            </a:endParaRPr>
          </a:p>
          <a:p>
            <a:pPr lvl="0"/>
            <a:r>
              <a:rPr lang="en-CA" sz="1200" kern="1200">
                <a:solidFill>
                  <a:schemeClr val="tx1"/>
                </a:solidFill>
                <a:effectLst/>
                <a:latin typeface="+mn-lt"/>
                <a:ea typeface="+mn-ea"/>
                <a:cs typeface="+mn-cs"/>
              </a:rPr>
              <a:t>This is the only widget that cannot be moved</a:t>
            </a:r>
            <a:r>
              <a:rPr lang="en-CA" sz="1200" kern="1200" baseline="0">
                <a:solidFill>
                  <a:schemeClr val="tx1"/>
                </a:solidFill>
                <a:effectLst/>
                <a:latin typeface="+mn-lt"/>
                <a:ea typeface="+mn-ea"/>
                <a:cs typeface="+mn-cs"/>
              </a:rPr>
              <a:t> as it is a</a:t>
            </a:r>
            <a:r>
              <a:rPr lang="en-CA" sz="1200" kern="1200">
                <a:solidFill>
                  <a:schemeClr val="tx1"/>
                </a:solidFill>
                <a:effectLst/>
                <a:latin typeface="+mn-lt"/>
                <a:ea typeface="+mn-ea"/>
                <a:cs typeface="+mn-cs"/>
              </a:rPr>
              <a:t>lways locked in the</a:t>
            </a:r>
            <a:r>
              <a:rPr lang="en-CA" sz="1200" kern="1200" baseline="0">
                <a:solidFill>
                  <a:schemeClr val="tx1"/>
                </a:solidFill>
                <a:effectLst/>
                <a:latin typeface="+mn-lt"/>
                <a:ea typeface="+mn-ea"/>
                <a:cs typeface="+mn-cs"/>
              </a:rPr>
              <a:t> </a:t>
            </a:r>
            <a:r>
              <a:rPr lang="en-CA" sz="1200" b="1" kern="1200">
                <a:solidFill>
                  <a:schemeClr val="tx1"/>
                </a:solidFill>
                <a:effectLst/>
                <a:latin typeface="+mn-lt"/>
                <a:ea typeface="+mn-ea"/>
                <a:cs typeface="+mn-cs"/>
              </a:rPr>
              <a:t>top left corner.</a:t>
            </a:r>
          </a:p>
          <a:p>
            <a:pPr lvl="0"/>
            <a:endParaRPr lang="en-CA" sz="1200" b="1" kern="1200">
              <a:solidFill>
                <a:schemeClr val="tx1"/>
              </a:solidFill>
              <a:effectLst/>
              <a:latin typeface="+mn-lt"/>
              <a:ea typeface="+mn-ea"/>
              <a:cs typeface="+mn-cs"/>
            </a:endParaRPr>
          </a:p>
          <a:p>
            <a:pPr lvl="0"/>
            <a:r>
              <a:rPr lang="en-CA" sz="1200" kern="1200">
                <a:solidFill>
                  <a:schemeClr val="tx1"/>
                </a:solidFill>
                <a:effectLst/>
                <a:latin typeface="+mn-lt"/>
                <a:ea typeface="+mn-ea"/>
                <a:cs typeface="+mn-cs"/>
              </a:rPr>
              <a:t>It includes announcements from the board, upcoming  seminars, system upgrades or interruptions from 3</a:t>
            </a:r>
            <a:r>
              <a:rPr lang="en-CA" sz="1200" kern="1200" baseline="30000">
                <a:solidFill>
                  <a:schemeClr val="tx1"/>
                </a:solidFill>
                <a:effectLst/>
                <a:latin typeface="+mn-lt"/>
                <a:ea typeface="+mn-ea"/>
                <a:cs typeface="+mn-cs"/>
              </a:rPr>
              <a:t>rd</a:t>
            </a:r>
            <a:r>
              <a:rPr lang="en-CA" sz="1200" kern="1200">
                <a:solidFill>
                  <a:schemeClr val="tx1"/>
                </a:solidFill>
                <a:effectLst/>
                <a:latin typeface="+mn-lt"/>
                <a:ea typeface="+mn-ea"/>
                <a:cs typeface="+mn-cs"/>
              </a:rPr>
              <a:t> party providers (Georwarehouse, Webforms, etc),. Really just anything that might affect our members. </a:t>
            </a:r>
          </a:p>
          <a:p>
            <a:pPr lvl="0"/>
            <a:endParaRPr lang="en-CA" sz="1200" kern="1200">
              <a:solidFill>
                <a:schemeClr val="tx1"/>
              </a:solidFill>
              <a:effectLst/>
              <a:latin typeface="+mn-lt"/>
              <a:ea typeface="+mn-ea"/>
              <a:cs typeface="+mn-cs"/>
            </a:endParaRPr>
          </a:p>
          <a:p>
            <a:pPr lvl="0"/>
            <a:r>
              <a:rPr lang="en-CA" sz="1200" kern="1200">
                <a:solidFill>
                  <a:schemeClr val="tx1"/>
                </a:solidFill>
                <a:effectLst/>
                <a:latin typeface="+mn-lt"/>
                <a:ea typeface="+mn-ea"/>
                <a:cs typeface="+mn-cs"/>
              </a:rPr>
              <a:t>If it’s an important announcement, it will pop up and cover your screen when you first log in. You just need to click on the bottom, either read later, or I’ve read this so that it doesn’t pop up again.</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FB31538-CEF7-40E6-A15B-154A35FFB808}" type="slidenum">
              <a:rPr lang="en-CA" smtClean="0"/>
              <a:t>8</a:t>
            </a:fld>
            <a:endParaRPr lang="en-CA"/>
          </a:p>
        </p:txBody>
      </p:sp>
    </p:spTree>
    <p:extLst>
      <p:ext uri="{BB962C8B-B14F-4D97-AF65-F5344CB8AC3E}">
        <p14:creationId xmlns:p14="http://schemas.microsoft.com/office/powerpoint/2010/main" val="3148778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B31538-CEF7-40E6-A15B-154A35FFB808}" type="slidenum">
              <a:rPr lang="en-CA" smtClean="0"/>
              <a:t>9</a:t>
            </a:fld>
            <a:endParaRPr lang="en-CA"/>
          </a:p>
        </p:txBody>
      </p:sp>
    </p:spTree>
    <p:extLst>
      <p:ext uri="{BB962C8B-B14F-4D97-AF65-F5344CB8AC3E}">
        <p14:creationId xmlns:p14="http://schemas.microsoft.com/office/powerpoint/2010/main" val="2627436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9763" y="1162050"/>
            <a:ext cx="5578475" cy="3138488"/>
          </a:xfrm>
        </p:spPr>
      </p:sp>
      <p:sp>
        <p:nvSpPr>
          <p:cNvPr id="3" name="Notes Placeholder 2"/>
          <p:cNvSpPr>
            <a:spLocks noGrp="1"/>
          </p:cNvSpPr>
          <p:nvPr>
            <p:ph type="body" idx="1"/>
          </p:nvPr>
        </p:nvSpPr>
        <p:spPr/>
        <p:txBody>
          <a:bodyPr/>
          <a:lstStyle/>
          <a:p>
            <a:pPr lvl="0"/>
            <a:r>
              <a:rPr lang="en-CA" sz="1200" kern="1200">
                <a:solidFill>
                  <a:schemeClr val="tx1"/>
                </a:solidFill>
                <a:effectLst/>
                <a:latin typeface="+mn-lt"/>
                <a:ea typeface="+mn-ea"/>
                <a:cs typeface="+mn-cs"/>
              </a:rPr>
              <a:t>Next we have the Additional widget.  This is like a storage shelf. </a:t>
            </a:r>
          </a:p>
          <a:p>
            <a:pPr lvl="0"/>
            <a:r>
              <a:rPr lang="en-CA" sz="1200" kern="1200">
                <a:solidFill>
                  <a:schemeClr val="tx1"/>
                </a:solidFill>
                <a:effectLst/>
                <a:latin typeface="+mn-lt"/>
                <a:ea typeface="+mn-ea"/>
                <a:cs typeface="+mn-cs"/>
              </a:rPr>
              <a:t>So if there are widgets you are not using, you can drag and drop them onto the additional widget, which shrinks them down and stores them away there. This</a:t>
            </a:r>
            <a:r>
              <a:rPr lang="en-CA" sz="1200" kern="1200" baseline="0">
                <a:solidFill>
                  <a:schemeClr val="tx1"/>
                </a:solidFill>
                <a:effectLst/>
                <a:latin typeface="+mn-lt"/>
                <a:ea typeface="+mn-ea"/>
                <a:cs typeface="+mn-cs"/>
              </a:rPr>
              <a:t> h</a:t>
            </a:r>
            <a:r>
              <a:rPr lang="en-CA" sz="1200" kern="1200">
                <a:solidFill>
                  <a:schemeClr val="tx1"/>
                </a:solidFill>
                <a:effectLst/>
                <a:latin typeface="+mn-lt"/>
                <a:ea typeface="+mn-ea"/>
                <a:cs typeface="+mn-cs"/>
              </a:rPr>
              <a:t>elps clean up your home page.</a:t>
            </a:r>
          </a:p>
          <a:p>
            <a:pPr lvl="0"/>
            <a:r>
              <a:rPr lang="en-CA" sz="1200" kern="1200">
                <a:solidFill>
                  <a:schemeClr val="tx1"/>
                </a:solidFill>
                <a:effectLst/>
                <a:latin typeface="+mn-lt"/>
                <a:ea typeface="+mn-ea"/>
                <a:cs typeface="+mn-cs"/>
              </a:rPr>
              <a:t>When you want to use them later, you just drag them out and they become available to use again.</a:t>
            </a:r>
          </a:p>
          <a:p>
            <a:endParaRPr lang="en-CA" sz="1200" kern="1200">
              <a:solidFill>
                <a:schemeClr val="tx1"/>
              </a:solidFill>
              <a:effectLst/>
              <a:latin typeface="+mn-lt"/>
              <a:ea typeface="+mn-ea"/>
              <a:cs typeface="+mn-cs"/>
            </a:endParaRPr>
          </a:p>
          <a:p>
            <a:r>
              <a:rPr lang="en-CA" sz="1200" kern="1200">
                <a:solidFill>
                  <a:schemeClr val="tx1"/>
                </a:solidFill>
                <a:effectLst/>
                <a:latin typeface="+mn-lt"/>
                <a:ea typeface="+mn-ea"/>
                <a:cs typeface="+mn-cs"/>
              </a:rPr>
              <a:t>One issue</a:t>
            </a:r>
            <a:r>
              <a:rPr lang="en-CA" sz="1200" kern="1200" baseline="0">
                <a:solidFill>
                  <a:schemeClr val="tx1"/>
                </a:solidFill>
                <a:effectLst/>
                <a:latin typeface="+mn-lt"/>
                <a:ea typeface="+mn-ea"/>
                <a:cs typeface="+mn-cs"/>
              </a:rPr>
              <a:t> that occasionally comes up</a:t>
            </a:r>
            <a:r>
              <a:rPr lang="en-CA" sz="1200" kern="1200">
                <a:solidFill>
                  <a:schemeClr val="tx1"/>
                </a:solidFill>
                <a:effectLst/>
                <a:latin typeface="+mn-lt"/>
                <a:ea typeface="+mn-ea"/>
                <a:cs typeface="+mn-cs"/>
              </a:rPr>
              <a:t>, especially on mobile devices –</a:t>
            </a:r>
            <a:r>
              <a:rPr lang="en-CA" sz="1200" kern="1200" baseline="0">
                <a:solidFill>
                  <a:schemeClr val="tx1"/>
                </a:solidFill>
                <a:effectLst/>
                <a:latin typeface="+mn-lt"/>
                <a:ea typeface="+mn-ea"/>
                <a:cs typeface="+mn-cs"/>
              </a:rPr>
              <a:t> is that sometimes widgets get accidently dragged into the additional widget.</a:t>
            </a:r>
          </a:p>
          <a:p>
            <a:endParaRPr lang="en-CA" sz="1200" kern="120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baseline="0"/>
              <a:t>A common thing that happens is members have reported they are missing widgets. What has happened is that they have been using a touchscreen device and either accidently dropped the widget into the additional box or clicked the x in the right corner of the title of a widget and it has closed into additional (demonstrate).  If you find that you have a missing widget have a look in additional first it is possible that it has ended up in there by accident</a:t>
            </a:r>
          </a:p>
          <a:p>
            <a:endParaRPr lang="en-CA" dirty="0"/>
          </a:p>
        </p:txBody>
      </p:sp>
      <p:sp>
        <p:nvSpPr>
          <p:cNvPr id="4" name="Slide Number Placeholder 3"/>
          <p:cNvSpPr>
            <a:spLocks noGrp="1"/>
          </p:cNvSpPr>
          <p:nvPr>
            <p:ph type="sldNum" sz="quarter" idx="10"/>
          </p:nvPr>
        </p:nvSpPr>
        <p:spPr/>
        <p:txBody>
          <a:bodyPr/>
          <a:lstStyle/>
          <a:p>
            <a:fld id="{8FB31538-CEF7-40E6-A15B-154A35FFB808}" type="slidenum">
              <a:rPr lang="en-CA" smtClean="0"/>
              <a:t>10</a:t>
            </a:fld>
            <a:endParaRPr lang="en-CA"/>
          </a:p>
        </p:txBody>
      </p:sp>
    </p:spTree>
    <p:extLst>
      <p:ext uri="{BB962C8B-B14F-4D97-AF65-F5344CB8AC3E}">
        <p14:creationId xmlns:p14="http://schemas.microsoft.com/office/powerpoint/2010/main" val="38660865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9763" y="1162050"/>
            <a:ext cx="5578475" cy="3138488"/>
          </a:xfrm>
        </p:spPr>
      </p:sp>
      <p:sp>
        <p:nvSpPr>
          <p:cNvPr id="3" name="Notes Placeholder 2"/>
          <p:cNvSpPr>
            <a:spLocks noGrp="1"/>
          </p:cNvSpPr>
          <p:nvPr>
            <p:ph type="body" idx="1"/>
          </p:nvPr>
        </p:nvSpPr>
        <p:spPr/>
        <p:txBody>
          <a:bodyPr/>
          <a:lstStyle/>
          <a:p>
            <a:pPr lvl="0"/>
            <a:r>
              <a:rPr lang="en-CA" sz="1200" kern="1200">
                <a:solidFill>
                  <a:schemeClr val="tx1"/>
                </a:solidFill>
                <a:effectLst/>
                <a:latin typeface="+mn-lt"/>
                <a:ea typeface="+mn-ea"/>
                <a:cs typeface="+mn-cs"/>
              </a:rPr>
              <a:t>The Market Watch Widget is a quick glance of everything that is changing on the board.</a:t>
            </a:r>
          </a:p>
          <a:p>
            <a:pPr lvl="0"/>
            <a:endParaRPr lang="en-CA" sz="1200" kern="1200">
              <a:solidFill>
                <a:schemeClr val="tx1"/>
              </a:solidFill>
              <a:effectLst/>
              <a:latin typeface="+mn-lt"/>
              <a:ea typeface="+mn-ea"/>
              <a:cs typeface="+mn-cs"/>
            </a:endParaRPr>
          </a:p>
          <a:p>
            <a:pPr lvl="0"/>
            <a:r>
              <a:rPr lang="en-CA" sz="1200" kern="1200">
                <a:solidFill>
                  <a:schemeClr val="tx1"/>
                </a:solidFill>
                <a:effectLst/>
                <a:latin typeface="+mn-lt"/>
                <a:ea typeface="+mn-ea"/>
                <a:cs typeface="+mn-cs"/>
              </a:rPr>
              <a:t>It is broken down by the change type, so if you click on one of the headings here you can see all the listings with just that change type, without running a full search.</a:t>
            </a:r>
          </a:p>
          <a:p>
            <a:pPr lvl="0"/>
            <a:endParaRPr lang="en-CA" sz="1200" kern="1200">
              <a:solidFill>
                <a:schemeClr val="tx1"/>
              </a:solidFill>
              <a:effectLst/>
              <a:latin typeface="+mn-lt"/>
              <a:ea typeface="+mn-ea"/>
              <a:cs typeface="+mn-cs"/>
            </a:endParaRPr>
          </a:p>
          <a:p>
            <a:pPr lvl="0"/>
            <a:r>
              <a:rPr lang="en-CA" sz="1200" kern="1200">
                <a:solidFill>
                  <a:schemeClr val="tx1"/>
                </a:solidFill>
                <a:effectLst/>
                <a:latin typeface="+mn-lt"/>
                <a:ea typeface="+mn-ea"/>
                <a:cs typeface="+mn-cs"/>
              </a:rPr>
              <a:t>For instance, if I just wanted to see new listings - I click onto new listing, it will show me all the new listings posted within the last 24 hrs. </a:t>
            </a:r>
          </a:p>
          <a:p>
            <a:pPr lvl="0"/>
            <a:endParaRPr lang="en-CA" sz="1200" kern="1200">
              <a:solidFill>
                <a:schemeClr val="tx1"/>
              </a:solidFill>
              <a:effectLst/>
              <a:latin typeface="+mn-lt"/>
              <a:ea typeface="+mn-ea"/>
              <a:cs typeface="+mn-cs"/>
            </a:endParaRPr>
          </a:p>
          <a:p>
            <a:pPr lvl="0"/>
            <a:r>
              <a:rPr lang="en-CA" sz="1200" kern="1200">
                <a:solidFill>
                  <a:schemeClr val="tx1"/>
                </a:solidFill>
                <a:effectLst/>
                <a:latin typeface="+mn-lt"/>
                <a:ea typeface="+mn-ea"/>
                <a:cs typeface="+mn-cs"/>
              </a:rPr>
              <a:t>The default for this is Residential – 24 hours showing</a:t>
            </a:r>
            <a:r>
              <a:rPr lang="en-CA" sz="1200" kern="1200" baseline="0">
                <a:solidFill>
                  <a:schemeClr val="tx1"/>
                </a:solidFill>
                <a:effectLst/>
                <a:latin typeface="+mn-lt"/>
                <a:ea typeface="+mn-ea"/>
                <a:cs typeface="+mn-cs"/>
              </a:rPr>
              <a:t> all listings with status changes or price changes</a:t>
            </a:r>
            <a:r>
              <a:rPr lang="en-CA" sz="1200" kern="1200">
                <a:solidFill>
                  <a:schemeClr val="tx1"/>
                </a:solidFill>
                <a:effectLst/>
                <a:latin typeface="+mn-lt"/>
                <a:ea typeface="+mn-ea"/>
                <a:cs typeface="+mn-cs"/>
              </a:rPr>
              <a:t>, which can be changed by using the drop boxes. </a:t>
            </a:r>
          </a:p>
          <a:p>
            <a:pPr lvl="0"/>
            <a:endParaRPr lang="en-CA" sz="1200" kern="1200">
              <a:solidFill>
                <a:schemeClr val="tx1"/>
              </a:solidFill>
              <a:effectLst/>
              <a:latin typeface="+mn-lt"/>
              <a:ea typeface="+mn-ea"/>
              <a:cs typeface="+mn-cs"/>
            </a:endParaRPr>
          </a:p>
          <a:p>
            <a:pPr lvl="0"/>
            <a:r>
              <a:rPr lang="en-CA" sz="1200" kern="1200">
                <a:solidFill>
                  <a:schemeClr val="tx1"/>
                </a:solidFill>
                <a:effectLst/>
                <a:latin typeface="+mn-lt"/>
                <a:ea typeface="+mn-ea"/>
                <a:cs typeface="+mn-cs"/>
              </a:rPr>
              <a:t>Keep in mind – Today means midnight to midnight period, so if a listing goes on at 11.59 it will drop off the Market watch and Hot Sheets at midnight.</a:t>
            </a:r>
          </a:p>
          <a:p>
            <a:pPr lvl="0"/>
            <a:endParaRPr lang="en-CA" sz="1200" kern="1200">
              <a:solidFill>
                <a:schemeClr val="tx1"/>
              </a:solidFill>
              <a:effectLst/>
              <a:latin typeface="+mn-lt"/>
              <a:ea typeface="+mn-ea"/>
              <a:cs typeface="+mn-cs"/>
            </a:endParaRPr>
          </a:p>
          <a:p>
            <a:pPr lvl="0"/>
            <a:r>
              <a:rPr lang="en-CA" sz="1200" kern="1200">
                <a:solidFill>
                  <a:schemeClr val="tx1"/>
                </a:solidFill>
                <a:effectLst/>
                <a:latin typeface="+mn-lt"/>
                <a:ea typeface="+mn-ea"/>
                <a:cs typeface="+mn-cs"/>
              </a:rPr>
              <a:t>{DEMO} </a:t>
            </a:r>
          </a:p>
          <a:p>
            <a:pPr lvl="0"/>
            <a:r>
              <a:rPr lang="en-CA" sz="1200" kern="1200">
                <a:solidFill>
                  <a:schemeClr val="tx1"/>
                </a:solidFill>
                <a:effectLst/>
                <a:latin typeface="+mn-lt"/>
                <a:ea typeface="+mn-ea"/>
                <a:cs typeface="+mn-cs"/>
              </a:rPr>
              <a:t>We can also customise the market watch to make it more relevant to our needs, i.e.. single sub districts, a price range, etc., click on customise link. That will take us to this screen and put in the criteria we want to customise for our market watch. I.e. want to look in a single sub district, we select it and click save and now market watch will only be showing changes for that sub district.</a:t>
            </a:r>
          </a:p>
          <a:p>
            <a:endParaRPr lang="en-CA" dirty="0"/>
          </a:p>
        </p:txBody>
      </p:sp>
      <p:sp>
        <p:nvSpPr>
          <p:cNvPr id="4" name="Slide Number Placeholder 3"/>
          <p:cNvSpPr>
            <a:spLocks noGrp="1"/>
          </p:cNvSpPr>
          <p:nvPr>
            <p:ph type="sldNum" sz="quarter" idx="10"/>
          </p:nvPr>
        </p:nvSpPr>
        <p:spPr/>
        <p:txBody>
          <a:bodyPr/>
          <a:lstStyle/>
          <a:p>
            <a:fld id="{8FB31538-CEF7-40E6-A15B-154A35FFB808}" type="slidenum">
              <a:rPr lang="en-CA" smtClean="0"/>
              <a:t>11</a:t>
            </a:fld>
            <a:endParaRPr lang="en-CA"/>
          </a:p>
        </p:txBody>
      </p:sp>
    </p:spTree>
    <p:extLst>
      <p:ext uri="{BB962C8B-B14F-4D97-AF65-F5344CB8AC3E}">
        <p14:creationId xmlns:p14="http://schemas.microsoft.com/office/powerpoint/2010/main" val="457450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9763" y="1162050"/>
            <a:ext cx="5578475" cy="3138488"/>
          </a:xfrm>
        </p:spPr>
      </p:sp>
      <p:sp>
        <p:nvSpPr>
          <p:cNvPr id="3" name="Notes Placeholder 2"/>
          <p:cNvSpPr>
            <a:spLocks noGrp="1"/>
          </p:cNvSpPr>
          <p:nvPr>
            <p:ph type="body" idx="1"/>
          </p:nvPr>
        </p:nvSpPr>
        <p:spPr/>
        <p:txBody>
          <a:bodyPr/>
          <a:lstStyle/>
          <a:p>
            <a:pPr marL="342900" lvl="0" indent="-342900">
              <a:lnSpc>
                <a:spcPct val="115000"/>
              </a:lnSpc>
              <a:spcAft>
                <a:spcPts val="0"/>
              </a:spcAft>
              <a:buFont typeface="Symbol" panose="05050102010706020507" pitchFamily="18" charset="2"/>
              <a:buChar char=""/>
            </a:pPr>
            <a:r>
              <a:rPr lang="en-CA" sz="1200" b="1">
                <a:effectLst/>
                <a:latin typeface="Calibri" panose="020F0502020204030204" pitchFamily="34" charset="0"/>
                <a:ea typeface="Calibri" panose="020F0502020204030204" pitchFamily="34" charset="0"/>
                <a:cs typeface="Times New Roman" panose="02020603050405020304" pitchFamily="18" charset="0"/>
              </a:rPr>
              <a:t>Hot sheets</a:t>
            </a:r>
            <a:r>
              <a:rPr lang="en-CA" sz="1200">
                <a:effectLst/>
                <a:latin typeface="Calibri" panose="020F0502020204030204" pitchFamily="34" charset="0"/>
                <a:ea typeface="Calibri" panose="020F0502020204030204" pitchFamily="34" charset="0"/>
                <a:cs typeface="Times New Roman" panose="02020603050405020304" pitchFamily="18" charset="0"/>
              </a:rPr>
              <a:t> are similar to the market watch but instead of just one change type at a time, it shows all changes to listings. It will show everything from new listings to price changes, to cancelled listings, to back on market – all in one list.</a:t>
            </a:r>
          </a:p>
          <a:p>
            <a:pPr marL="342900" lvl="0" indent="-342900">
              <a:lnSpc>
                <a:spcPct val="115000"/>
              </a:lnSpc>
              <a:spcAft>
                <a:spcPts val="0"/>
              </a:spcAft>
              <a:buFont typeface="Symbol" panose="05050102010706020507" pitchFamily="18" charset="2"/>
              <a:buChar char=""/>
            </a:pPr>
            <a:r>
              <a:rPr lang="en-CA" sz="1200">
                <a:effectLst/>
                <a:latin typeface="Calibri" panose="020F0502020204030204" pitchFamily="34" charset="0"/>
                <a:ea typeface="Calibri" panose="020F0502020204030204" pitchFamily="34" charset="0"/>
                <a:cs typeface="Times New Roman" panose="02020603050405020304" pitchFamily="18" charset="0"/>
              </a:rPr>
              <a:t>By default, this widget includes 1 Basic Hot Sheet (showing ALL status and price changes) and one Basic Open House – which lists ALL open houses currently posted on the Board, public and realtor. </a:t>
            </a:r>
          </a:p>
          <a:p>
            <a:pPr marL="342900" lvl="0" indent="-342900">
              <a:lnSpc>
                <a:spcPct val="115000"/>
              </a:lnSpc>
              <a:spcAft>
                <a:spcPts val="1000"/>
              </a:spcAft>
              <a:buFont typeface="Symbol" panose="05050102010706020507" pitchFamily="18" charset="2"/>
              <a:buChar char=""/>
            </a:pPr>
            <a:r>
              <a:rPr lang="en-CA" sz="1200">
                <a:effectLst/>
                <a:latin typeface="Calibri" panose="020F0502020204030204" pitchFamily="34" charset="0"/>
                <a:ea typeface="Calibri" panose="020F0502020204030204" pitchFamily="34" charset="0"/>
                <a:cs typeface="Times New Roman" panose="02020603050405020304" pitchFamily="18" charset="0"/>
              </a:rPr>
              <a:t>The</a:t>
            </a:r>
            <a:r>
              <a:rPr lang="en-CA" sz="1200" baseline="0">
                <a:effectLst/>
                <a:latin typeface="Calibri" panose="020F0502020204030204" pitchFamily="34" charset="0"/>
                <a:ea typeface="Calibri" panose="020F0502020204030204" pitchFamily="34" charset="0"/>
                <a:cs typeface="Times New Roman" panose="02020603050405020304" pitchFamily="18" charset="0"/>
              </a:rPr>
              <a:t> Hot Sheets Widget c</a:t>
            </a:r>
            <a:r>
              <a:rPr lang="en-CA" sz="1200">
                <a:effectLst/>
                <a:latin typeface="Calibri" panose="020F0502020204030204" pitchFamily="34" charset="0"/>
                <a:ea typeface="Calibri" panose="020F0502020204030204" pitchFamily="34" charset="0"/>
                <a:cs typeface="Times New Roman" panose="02020603050405020304" pitchFamily="18" charset="0"/>
              </a:rPr>
              <a:t>an be customised to make them more relevant to our interests.  If you are working in a specific area or price range</a:t>
            </a:r>
            <a:r>
              <a:rPr lang="en-CA" sz="1200" baseline="0">
                <a:effectLst/>
                <a:latin typeface="Calibri" panose="020F0502020204030204" pitchFamily="34" charset="0"/>
                <a:ea typeface="Calibri" panose="020F0502020204030204" pitchFamily="34" charset="0"/>
                <a:cs typeface="Times New Roman" panose="02020603050405020304" pitchFamily="18" charset="0"/>
              </a:rPr>
              <a:t> Hot Sheets can be created for those.  They can be as narrow as a single street or change type and as broad as every listing on the MLS®.</a:t>
            </a:r>
            <a:r>
              <a:rPr lang="en-CA" sz="1200">
                <a:effectLst/>
                <a:latin typeface="Calibri" panose="020F0502020204030204" pitchFamily="34" charset="0"/>
                <a:ea typeface="Calibri" panose="020F0502020204030204" pitchFamily="34" charset="0"/>
                <a:cs typeface="Times New Roman" panose="02020603050405020304" pitchFamily="18" charset="0"/>
              </a:rPr>
              <a:t> </a:t>
            </a:r>
            <a:r>
              <a:rPr lang="en-CA" sz="1200" baseline="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15000"/>
              </a:lnSpc>
              <a:spcAft>
                <a:spcPts val="1000"/>
              </a:spcAft>
              <a:buFont typeface="Symbol" panose="05050102010706020507" pitchFamily="18" charset="2"/>
              <a:buChar char=""/>
            </a:pPr>
            <a:r>
              <a:rPr lang="en-CA" sz="1200" baseline="0">
                <a:effectLst/>
                <a:latin typeface="Calibri" panose="020F0502020204030204" pitchFamily="34" charset="0"/>
                <a:ea typeface="Calibri" panose="020F0502020204030204" pitchFamily="34" charset="0"/>
                <a:cs typeface="Times New Roman" panose="02020603050405020304" pitchFamily="18" charset="0"/>
              </a:rPr>
              <a:t>U</a:t>
            </a:r>
            <a:r>
              <a:rPr lang="en-CA" sz="1200">
                <a:effectLst/>
                <a:latin typeface="Calibri" panose="020F0502020204030204" pitchFamily="34" charset="0"/>
                <a:ea typeface="Calibri" panose="020F0502020204030204" pitchFamily="34" charset="0"/>
                <a:cs typeface="Times New Roman" panose="02020603050405020304" pitchFamily="18" charset="0"/>
              </a:rPr>
              <a:t>p to 10 different Hot Sheet or Open House lists (total combined)</a:t>
            </a:r>
            <a:r>
              <a:rPr lang="en-CA" sz="1200" baseline="0">
                <a:effectLst/>
                <a:latin typeface="Calibri" panose="020F0502020204030204" pitchFamily="34" charset="0"/>
                <a:ea typeface="Calibri" panose="020F0502020204030204" pitchFamily="34" charset="0"/>
                <a:cs typeface="Times New Roman" panose="02020603050405020304" pitchFamily="18" charset="0"/>
              </a:rPr>
              <a:t> can be added to the widget</a:t>
            </a:r>
            <a:r>
              <a:rPr lang="en-CA" sz="120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gn="l" defTabSz="914400" rtl="0" eaLnBrk="1" fontAlgn="auto" latinLnBrk="0" hangingPunct="1">
              <a:lnSpc>
                <a:spcPct val="115000"/>
              </a:lnSpc>
              <a:spcBef>
                <a:spcPts val="0"/>
              </a:spcBef>
              <a:spcAft>
                <a:spcPts val="1000"/>
              </a:spcAft>
              <a:buClrTx/>
              <a:buSzTx/>
              <a:buFont typeface="Symbol" panose="05050102010706020507" pitchFamily="18" charset="2"/>
              <a:buChar char=""/>
              <a:tabLst/>
              <a:defRPr/>
            </a:pPr>
            <a:r>
              <a:rPr lang="en-CA" sz="1200">
                <a:effectLst/>
                <a:latin typeface="Calibri" panose="020F0502020204030204" pitchFamily="34" charset="0"/>
                <a:ea typeface="Calibri" panose="020F0502020204030204" pitchFamily="34" charset="0"/>
                <a:cs typeface="Times New Roman" panose="02020603050405020304" pitchFamily="18" charset="0"/>
              </a:rPr>
              <a:t>Click customise to access the Manage Hot Sheets screen</a:t>
            </a:r>
          </a:p>
          <a:p>
            <a:pPr marL="342900" lvl="0" indent="-342900">
              <a:lnSpc>
                <a:spcPct val="115000"/>
              </a:lnSpc>
              <a:spcAft>
                <a:spcPts val="1000"/>
              </a:spcAft>
              <a:buFont typeface="Symbol" panose="05050102010706020507" pitchFamily="18" charset="2"/>
              <a:buChar char=""/>
            </a:pP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10"/>
          </p:nvPr>
        </p:nvSpPr>
        <p:spPr/>
        <p:txBody>
          <a:bodyPr/>
          <a:lstStyle/>
          <a:p>
            <a:fld id="{8FB31538-CEF7-40E6-A15B-154A35FFB808}" type="slidenum">
              <a:rPr lang="en-CA" smtClean="0"/>
              <a:t>12</a:t>
            </a:fld>
            <a:endParaRPr lang="en-CA"/>
          </a:p>
        </p:txBody>
      </p:sp>
    </p:spTree>
    <p:extLst>
      <p:ext uri="{BB962C8B-B14F-4D97-AF65-F5344CB8AC3E}">
        <p14:creationId xmlns:p14="http://schemas.microsoft.com/office/powerpoint/2010/main" val="6832405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1.jp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1.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992155" y="1097773"/>
            <a:ext cx="9144000" cy="2387600"/>
          </a:xfrm>
        </p:spPr>
        <p:txBody>
          <a:bodyPr anchor="b"/>
          <a:lstStyle>
            <a:lvl1pPr algn="ctr">
              <a:defRPr sz="6000" b="1">
                <a:solidFill>
                  <a:srgbClr val="342448"/>
                </a:solidFill>
                <a:latin typeface="Arial Black" panose="020B0A04020102020204" pitchFamily="34" charset="0"/>
              </a:defRPr>
            </a:lvl1pPr>
          </a:lstStyle>
          <a:p>
            <a:r>
              <a:rPr lang="en-US"/>
              <a:t>Click to edit Master title style</a:t>
            </a:r>
            <a:endParaRPr lang="en-CA" dirty="0"/>
          </a:p>
        </p:txBody>
      </p:sp>
      <p:sp>
        <p:nvSpPr>
          <p:cNvPr id="3" name="Subtitle 2"/>
          <p:cNvSpPr>
            <a:spLocks noGrp="1"/>
          </p:cNvSpPr>
          <p:nvPr>
            <p:ph type="subTitle" idx="1"/>
          </p:nvPr>
        </p:nvSpPr>
        <p:spPr>
          <a:xfrm>
            <a:off x="1004596" y="3602038"/>
            <a:ext cx="9144000" cy="1119252"/>
          </a:xfrm>
        </p:spPr>
        <p:txBody>
          <a:bodyPr/>
          <a:lstStyle>
            <a:lvl1pPr marL="0" indent="0" algn="ctr">
              <a:buNone/>
              <a:defRPr sz="2400">
                <a:solidFill>
                  <a:srgbClr val="91919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dirty="0"/>
          </a:p>
        </p:txBody>
      </p:sp>
      <p:sp>
        <p:nvSpPr>
          <p:cNvPr id="4" name="Date Placeholder 3"/>
          <p:cNvSpPr>
            <a:spLocks noGrp="1"/>
          </p:cNvSpPr>
          <p:nvPr>
            <p:ph type="dt" sz="half" idx="10"/>
          </p:nvPr>
        </p:nvSpPr>
        <p:spPr/>
        <p:txBody>
          <a:bodyPr/>
          <a:lstStyle/>
          <a:p>
            <a:fld id="{D6399BDA-4F24-43B4-8A0F-FE05A72EEC15}" type="datetimeFigureOut">
              <a:rPr lang="en-US" smtClean="0"/>
              <a:t>8/1/2017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9F68EE-7646-4191-A31E-E88738879FED}" type="slidenum">
              <a:rPr lang="en-US" smtClean="0"/>
              <a:t>‹#›</a:t>
            </a:fld>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2000" y="4954620"/>
            <a:ext cx="4851400" cy="1168400"/>
          </a:xfrm>
          <a:prstGeom prst="rect">
            <a:avLst/>
          </a:prstGeom>
        </p:spPr>
      </p:pic>
      <p:sp>
        <p:nvSpPr>
          <p:cNvPr id="10" name="Rectangle 9"/>
          <p:cNvSpPr/>
          <p:nvPr userDrawn="1"/>
        </p:nvSpPr>
        <p:spPr>
          <a:xfrm>
            <a:off x="10668000" y="0"/>
            <a:ext cx="1524000" cy="6858000"/>
          </a:xfrm>
          <a:prstGeom prst="rect">
            <a:avLst/>
          </a:prstGeom>
          <a:solidFill>
            <a:srgbClr val="2723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3" name="Picture 12"/>
          <p:cNvPicPr>
            <a:picLocks noChangeAspect="1"/>
          </p:cNvPicPr>
          <p:nvPr/>
        </p:nvPicPr>
        <p:blipFill>
          <a:blip r:embed="rId3"/>
          <a:stretch>
            <a:fillRect/>
          </a:stretch>
        </p:blipFill>
        <p:spPr>
          <a:xfrm>
            <a:off x="10668000" y="4954620"/>
            <a:ext cx="1528471" cy="1889527"/>
          </a:xfrm>
          <a:prstGeom prst="rect">
            <a:avLst/>
          </a:prstGeom>
        </p:spPr>
      </p:pic>
    </p:spTree>
    <p:extLst>
      <p:ext uri="{BB962C8B-B14F-4D97-AF65-F5344CB8AC3E}">
        <p14:creationId xmlns:p14="http://schemas.microsoft.com/office/powerpoint/2010/main" val="107731365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6399BDA-4F24-43B4-8A0F-FE05A72EEC15}" type="datetimeFigureOut">
              <a:rPr lang="en-US" smtClean="0"/>
              <a:t>8/1/2017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9F68EE-7646-4191-A31E-E88738879FED}" type="slidenum">
              <a:rPr lang="en-US" smtClean="0"/>
              <a:t>‹#›</a:t>
            </a:fld>
            <a:endParaRPr lang="en-US"/>
          </a:p>
        </p:txBody>
      </p:sp>
    </p:spTree>
    <p:extLst>
      <p:ext uri="{BB962C8B-B14F-4D97-AF65-F5344CB8AC3E}">
        <p14:creationId xmlns:p14="http://schemas.microsoft.com/office/powerpoint/2010/main" val="2229772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399BDA-4F24-43B4-8A0F-FE05A72EEC15}" type="datetimeFigureOut">
              <a:rPr lang="en-US" smtClean="0"/>
              <a:t>8/1/2017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9F68EE-7646-4191-A31E-E88738879FED}" type="slidenum">
              <a:rPr lang="en-US" smtClean="0"/>
              <a:t>‹#›</a:t>
            </a:fld>
            <a:endParaRPr lang="en-US"/>
          </a:p>
        </p:txBody>
      </p:sp>
    </p:spTree>
    <p:extLst>
      <p:ext uri="{BB962C8B-B14F-4D97-AF65-F5344CB8AC3E}">
        <p14:creationId xmlns:p14="http://schemas.microsoft.com/office/powerpoint/2010/main" val="11939757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399BDA-4F24-43B4-8A0F-FE05A72EEC15}" type="datetimeFigureOut">
              <a:rPr lang="en-US" smtClean="0"/>
              <a:t>8/1/2017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9F68EE-7646-4191-A31E-E88738879FED}" type="slidenum">
              <a:rPr lang="en-US" smtClean="0"/>
              <a:t>‹#›</a:t>
            </a:fld>
            <a:endParaRPr lang="en-US"/>
          </a:p>
        </p:txBody>
      </p:sp>
    </p:spTree>
    <p:extLst>
      <p:ext uri="{BB962C8B-B14F-4D97-AF65-F5344CB8AC3E}">
        <p14:creationId xmlns:p14="http://schemas.microsoft.com/office/powerpoint/2010/main" val="9389392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399BDA-4F24-43B4-8A0F-FE05A72EEC15}" type="datetimeFigureOut">
              <a:rPr lang="en-US" smtClean="0"/>
              <a:t>8/1/2017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9F68EE-7646-4191-A31E-E88738879FED}" type="slidenum">
              <a:rPr lang="en-US" smtClean="0"/>
              <a:t>‹#›</a:t>
            </a:fld>
            <a:endParaRPr lang="en-US"/>
          </a:p>
        </p:txBody>
      </p:sp>
    </p:spTree>
    <p:extLst>
      <p:ext uri="{BB962C8B-B14F-4D97-AF65-F5344CB8AC3E}">
        <p14:creationId xmlns:p14="http://schemas.microsoft.com/office/powerpoint/2010/main" val="40123929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D6399BDA-4F24-43B4-8A0F-FE05A72EEC15}" type="datetimeFigureOut">
              <a:rPr lang="en-US" smtClean="0"/>
              <a:t>8/1/2017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9F68EE-7646-4191-A31E-E88738879FED}" type="slidenum">
              <a:rPr lang="en-US" smtClean="0"/>
              <a:t>‹#›</a:t>
            </a:fld>
            <a:endParaRPr lang="en-US"/>
          </a:p>
        </p:txBody>
      </p:sp>
    </p:spTree>
    <p:extLst>
      <p:ext uri="{BB962C8B-B14F-4D97-AF65-F5344CB8AC3E}">
        <p14:creationId xmlns:p14="http://schemas.microsoft.com/office/powerpoint/2010/main" val="10623502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D6399BDA-4F24-43B4-8A0F-FE05A72EEC15}" type="datetimeFigureOut">
              <a:rPr lang="en-US" smtClean="0"/>
              <a:t>8/1/2017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9F68EE-7646-4191-A31E-E88738879FED}" type="slidenum">
              <a:rPr lang="en-US" smtClean="0"/>
              <a:t>‹#›</a:t>
            </a:fld>
            <a:endParaRPr lang="en-US"/>
          </a:p>
        </p:txBody>
      </p:sp>
    </p:spTree>
    <p:extLst>
      <p:ext uri="{BB962C8B-B14F-4D97-AF65-F5344CB8AC3E}">
        <p14:creationId xmlns:p14="http://schemas.microsoft.com/office/powerpoint/2010/main" val="36067534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Slide">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A035571-EEDE-44E8-8F58-305D9CAD3914}" type="datetimeFigureOut">
              <a:rPr lang="en-CA" smtClean="0"/>
              <a:pPr/>
              <a:t>2017-08-01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08E17A2-CD18-4960-B25E-20BC813B19F2}" type="slidenum">
              <a:rPr lang="en-CA" smtClean="0"/>
              <a:pPr/>
              <a:t>‹#›</a:t>
            </a:fld>
            <a:endParaRPr lang="en-CA"/>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10600" y="6148836"/>
            <a:ext cx="2703495" cy="651104"/>
          </a:xfrm>
          <a:prstGeom prst="rect">
            <a:avLst/>
          </a:prstGeom>
        </p:spPr>
      </p:pic>
      <p:pic>
        <p:nvPicPr>
          <p:cNvPr id="7" name="Picture 6"/>
          <p:cNvPicPr>
            <a:picLocks noChangeAspect="1"/>
          </p:cNvPicPr>
          <p:nvPr/>
        </p:nvPicPr>
        <p:blipFill>
          <a:blip r:embed="rId3" cstate="print"/>
          <a:stretch>
            <a:fillRect/>
          </a:stretch>
        </p:blipFill>
        <p:spPr>
          <a:xfrm>
            <a:off x="887184" y="6151778"/>
            <a:ext cx="2729122" cy="569697"/>
          </a:xfrm>
          <a:prstGeom prst="rect">
            <a:avLst/>
          </a:prstGeom>
        </p:spPr>
      </p:pic>
      <p:sp>
        <p:nvSpPr>
          <p:cNvPr id="12" name="Rectangle 11"/>
          <p:cNvSpPr/>
          <p:nvPr userDrawn="1"/>
        </p:nvSpPr>
        <p:spPr>
          <a:xfrm>
            <a:off x="11353800" y="0"/>
            <a:ext cx="838200" cy="6858000"/>
          </a:xfrm>
          <a:prstGeom prst="rect">
            <a:avLst/>
          </a:prstGeom>
          <a:solidFill>
            <a:srgbClr val="352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ectangle 13"/>
          <p:cNvSpPr/>
          <p:nvPr userDrawn="1"/>
        </p:nvSpPr>
        <p:spPr>
          <a:xfrm>
            <a:off x="0" y="0"/>
            <a:ext cx="838200" cy="6858000"/>
          </a:xfrm>
          <a:prstGeom prst="rect">
            <a:avLst/>
          </a:prstGeom>
          <a:solidFill>
            <a:srgbClr val="69A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Title 1"/>
          <p:cNvSpPr>
            <a:spLocks noGrp="1"/>
          </p:cNvSpPr>
          <p:nvPr>
            <p:ph type="title"/>
          </p:nvPr>
        </p:nvSpPr>
        <p:spPr>
          <a:xfrm>
            <a:off x="1363236" y="202061"/>
            <a:ext cx="9465527" cy="1325563"/>
          </a:xfrm>
        </p:spPr>
        <p:txBody>
          <a:bodyPr/>
          <a:lstStyle>
            <a:lvl1pPr>
              <a:defRPr>
                <a:solidFill>
                  <a:srgbClr val="272361"/>
                </a:solidFill>
                <a:latin typeface="Arial Black" panose="020B0A04020102020204" pitchFamily="34" charset="0"/>
              </a:defRPr>
            </a:lvl1pPr>
          </a:lstStyle>
          <a:p>
            <a:r>
              <a:rPr lang="en-US"/>
              <a:t>Click to edit Master title style</a:t>
            </a:r>
            <a:endParaRPr lang="en-CA" dirty="0"/>
          </a:p>
        </p:txBody>
      </p:sp>
      <p:sp>
        <p:nvSpPr>
          <p:cNvPr id="16" name="Content Placeholder 2"/>
          <p:cNvSpPr>
            <a:spLocks noGrp="1"/>
          </p:cNvSpPr>
          <p:nvPr>
            <p:ph idx="1"/>
          </p:nvPr>
        </p:nvSpPr>
        <p:spPr>
          <a:xfrm>
            <a:off x="1363236" y="1662561"/>
            <a:ext cx="946552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605084" y="6172438"/>
            <a:ext cx="2714525" cy="603899"/>
          </a:xfrm>
          <a:prstGeom prst="rect">
            <a:avLst/>
          </a:prstGeom>
        </p:spPr>
      </p:pic>
    </p:spTree>
    <p:extLst>
      <p:ext uri="{BB962C8B-B14F-4D97-AF65-F5344CB8AC3E}">
        <p14:creationId xmlns:p14="http://schemas.microsoft.com/office/powerpoint/2010/main" val="991677713"/>
      </p:ext>
    </p:extLst>
  </p:cSld>
  <p:clrMapOvr>
    <a:overrideClrMapping bg1="lt1" tx1="dk1" bg2="lt2" tx2="dk2" accent1="accent1" accent2="accent2" accent3="accent3" accent4="accent4" accent5="accent5" accent6="accent6" hlink="hlink" folHlink="folHlink"/>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992155" y="1097773"/>
            <a:ext cx="9144000" cy="2387600"/>
          </a:xfrm>
        </p:spPr>
        <p:txBody>
          <a:bodyPr anchor="b"/>
          <a:lstStyle>
            <a:lvl1pPr algn="ctr">
              <a:defRPr sz="6000" b="1">
                <a:solidFill>
                  <a:srgbClr val="342448"/>
                </a:solidFill>
                <a:latin typeface="Arial Black" panose="020B0A04020102020204" pitchFamily="34" charset="0"/>
              </a:defRPr>
            </a:lvl1pPr>
          </a:lstStyle>
          <a:p>
            <a:r>
              <a:rPr lang="en-US"/>
              <a:t>Click to edit Master title style</a:t>
            </a:r>
            <a:endParaRPr lang="en-CA" dirty="0"/>
          </a:p>
        </p:txBody>
      </p:sp>
      <p:sp>
        <p:nvSpPr>
          <p:cNvPr id="3" name="Subtitle 2"/>
          <p:cNvSpPr>
            <a:spLocks noGrp="1"/>
          </p:cNvSpPr>
          <p:nvPr>
            <p:ph type="subTitle" idx="1"/>
          </p:nvPr>
        </p:nvSpPr>
        <p:spPr>
          <a:xfrm>
            <a:off x="1004596" y="3602038"/>
            <a:ext cx="9144000" cy="1119252"/>
          </a:xfrm>
        </p:spPr>
        <p:txBody>
          <a:bodyPr/>
          <a:lstStyle>
            <a:lvl1pPr marL="0" indent="0" algn="ctr">
              <a:buNone/>
              <a:defRPr sz="2400">
                <a:solidFill>
                  <a:srgbClr val="91919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dirty="0"/>
          </a:p>
        </p:txBody>
      </p:sp>
      <p:sp>
        <p:nvSpPr>
          <p:cNvPr id="4" name="Date Placeholder 3"/>
          <p:cNvSpPr>
            <a:spLocks noGrp="1"/>
          </p:cNvSpPr>
          <p:nvPr>
            <p:ph type="dt" sz="half" idx="10"/>
          </p:nvPr>
        </p:nvSpPr>
        <p:spPr/>
        <p:txBody>
          <a:bodyPr/>
          <a:lstStyle/>
          <a:p>
            <a:fld id="{D6399BDA-4F24-43B4-8A0F-FE05A72EEC15}" type="datetimeFigureOut">
              <a:rPr lang="en-US" smtClean="0"/>
              <a:t>8/1/2017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9F68EE-7646-4191-A31E-E88738879FED}" type="slidenum">
              <a:rPr lang="en-US" smtClean="0"/>
              <a:t>‹#›</a:t>
            </a:fld>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729" y="5705246"/>
            <a:ext cx="2703495" cy="651104"/>
          </a:xfrm>
          <a:prstGeom prst="rect">
            <a:avLst/>
          </a:prstGeom>
        </p:spPr>
      </p:pic>
      <p:sp>
        <p:nvSpPr>
          <p:cNvPr id="10" name="Rectangle 9"/>
          <p:cNvSpPr/>
          <p:nvPr/>
        </p:nvSpPr>
        <p:spPr>
          <a:xfrm>
            <a:off x="10668000" y="0"/>
            <a:ext cx="1524000" cy="6858000"/>
          </a:xfrm>
          <a:prstGeom prst="rect">
            <a:avLst/>
          </a:prstGeom>
          <a:solidFill>
            <a:srgbClr val="2723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3" name="Picture 12"/>
          <p:cNvPicPr>
            <a:picLocks noChangeAspect="1"/>
          </p:cNvPicPr>
          <p:nvPr/>
        </p:nvPicPr>
        <p:blipFill>
          <a:blip r:embed="rId3"/>
          <a:stretch>
            <a:fillRect/>
          </a:stretch>
        </p:blipFill>
        <p:spPr>
          <a:xfrm>
            <a:off x="10668000" y="4954620"/>
            <a:ext cx="1528471" cy="1889527"/>
          </a:xfrm>
          <a:prstGeom prst="rect">
            <a:avLst/>
          </a:prstGeom>
        </p:spPr>
      </p:pic>
      <p:pic>
        <p:nvPicPr>
          <p:cNvPr id="7" name="Picture 6"/>
          <p:cNvPicPr>
            <a:picLocks noChangeAspect="1"/>
          </p:cNvPicPr>
          <p:nvPr/>
        </p:nvPicPr>
        <p:blipFill>
          <a:blip r:embed="rId4"/>
          <a:stretch>
            <a:fillRect/>
          </a:stretch>
        </p:blipFill>
        <p:spPr>
          <a:xfrm>
            <a:off x="7139527" y="5719687"/>
            <a:ext cx="3066554" cy="640135"/>
          </a:xfrm>
          <a:prstGeom prst="rect">
            <a:avLst/>
          </a:prstGeom>
        </p:spPr>
      </p:pic>
    </p:spTree>
    <p:extLst>
      <p:ext uri="{BB962C8B-B14F-4D97-AF65-F5344CB8AC3E}">
        <p14:creationId xmlns:p14="http://schemas.microsoft.com/office/powerpoint/2010/main" val="162239674"/>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363236" y="342547"/>
            <a:ext cx="9465527" cy="1325563"/>
          </a:xfrm>
        </p:spPr>
        <p:txBody>
          <a:bodyPr/>
          <a:lstStyle>
            <a:lvl1pPr>
              <a:defRPr>
                <a:solidFill>
                  <a:srgbClr val="272361"/>
                </a:solidFill>
                <a:latin typeface="Arial Black" panose="020B0A04020102020204" pitchFamily="34" charset="0"/>
              </a:defRPr>
            </a:lvl1pPr>
          </a:lstStyle>
          <a:p>
            <a:r>
              <a:rPr lang="en-US"/>
              <a:t>Click to edit Master title style</a:t>
            </a:r>
            <a:endParaRPr lang="en-CA" dirty="0"/>
          </a:p>
        </p:txBody>
      </p:sp>
      <p:sp>
        <p:nvSpPr>
          <p:cNvPr id="3" name="Content Placeholder 2"/>
          <p:cNvSpPr>
            <a:spLocks noGrp="1"/>
          </p:cNvSpPr>
          <p:nvPr>
            <p:ph idx="1"/>
          </p:nvPr>
        </p:nvSpPr>
        <p:spPr>
          <a:xfrm>
            <a:off x="1363236" y="1870058"/>
            <a:ext cx="9465527"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Date Placeholder 3"/>
          <p:cNvSpPr>
            <a:spLocks noGrp="1"/>
          </p:cNvSpPr>
          <p:nvPr>
            <p:ph type="dt" sz="half" idx="10"/>
          </p:nvPr>
        </p:nvSpPr>
        <p:spPr/>
        <p:txBody>
          <a:bodyPr/>
          <a:lstStyle/>
          <a:p>
            <a:fld id="{D6399BDA-4F24-43B4-8A0F-FE05A72EEC15}" type="datetimeFigureOut">
              <a:rPr lang="en-US" smtClean="0"/>
              <a:t>8/1/2017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9F68EE-7646-4191-A31E-E88738879FED}" type="slidenum">
              <a:rPr lang="en-US" smtClean="0"/>
              <a:t>‹#›</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512" y="6036080"/>
            <a:ext cx="3000321" cy="722591"/>
          </a:xfrm>
          <a:prstGeom prst="rect">
            <a:avLst/>
          </a:prstGeom>
        </p:spPr>
      </p:pic>
      <p:sp>
        <p:nvSpPr>
          <p:cNvPr id="10" name="TextBox 9"/>
          <p:cNvSpPr txBox="1"/>
          <p:nvPr/>
        </p:nvSpPr>
        <p:spPr>
          <a:xfrm>
            <a:off x="4040459" y="6367656"/>
            <a:ext cx="4112941" cy="369332"/>
          </a:xfrm>
          <a:prstGeom prst="rect">
            <a:avLst/>
          </a:prstGeom>
          <a:noFill/>
        </p:spPr>
        <p:txBody>
          <a:bodyPr wrap="square" rtlCol="0">
            <a:spAutoFit/>
          </a:bodyPr>
          <a:lstStyle/>
          <a:p>
            <a:endParaRPr lang="en-CA" dirty="0"/>
          </a:p>
        </p:txBody>
      </p:sp>
      <p:pic>
        <p:nvPicPr>
          <p:cNvPr id="11" name="Picture 10"/>
          <p:cNvPicPr>
            <a:picLocks noChangeAspect="1"/>
          </p:cNvPicPr>
          <p:nvPr/>
        </p:nvPicPr>
        <p:blipFill>
          <a:blip r:embed="rId3"/>
          <a:stretch>
            <a:fillRect/>
          </a:stretch>
        </p:blipFill>
        <p:spPr>
          <a:xfrm>
            <a:off x="8665139" y="6055746"/>
            <a:ext cx="3367348" cy="702925"/>
          </a:xfrm>
          <a:prstGeom prst="rect">
            <a:avLst/>
          </a:prstGeom>
        </p:spPr>
      </p:pic>
      <p:pic>
        <p:nvPicPr>
          <p:cNvPr id="13" name="Picture 12">
            <a:extLst>
              <a:ext uri="{FF2B5EF4-FFF2-40B4-BE49-F238E27FC236}">
                <a16:creationId xmlns:a16="http://schemas.microsoft.com/office/drawing/2014/main" id="{A788D214-9165-4DC1-AABC-F8E0F5697DD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947444" y="5969642"/>
            <a:ext cx="2307884" cy="855468"/>
          </a:xfrm>
          <a:prstGeom prst="rect">
            <a:avLst/>
          </a:prstGeom>
        </p:spPr>
      </p:pic>
    </p:spTree>
    <p:extLst>
      <p:ext uri="{BB962C8B-B14F-4D97-AF65-F5344CB8AC3E}">
        <p14:creationId xmlns:p14="http://schemas.microsoft.com/office/powerpoint/2010/main" val="224909618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465527" cy="1325563"/>
          </a:xfrm>
        </p:spPr>
        <p:txBody>
          <a:bodyPr/>
          <a:lstStyle>
            <a:lvl1pPr>
              <a:defRPr>
                <a:solidFill>
                  <a:srgbClr val="272361"/>
                </a:solidFill>
                <a:latin typeface="Arial Black" panose="020B0A04020102020204" pitchFamily="34" charset="0"/>
              </a:defRPr>
            </a:lvl1pPr>
          </a:lstStyle>
          <a:p>
            <a:r>
              <a:rPr lang="en-US"/>
              <a:t>Click to edit Master title style</a:t>
            </a:r>
            <a:endParaRPr lang="en-CA" dirty="0"/>
          </a:p>
        </p:txBody>
      </p:sp>
      <p:sp>
        <p:nvSpPr>
          <p:cNvPr id="3" name="Content Placeholder 2"/>
          <p:cNvSpPr>
            <a:spLocks noGrp="1"/>
          </p:cNvSpPr>
          <p:nvPr>
            <p:ph idx="1"/>
          </p:nvPr>
        </p:nvSpPr>
        <p:spPr>
          <a:xfrm>
            <a:off x="838200" y="1825625"/>
            <a:ext cx="9465527"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Date Placeholder 3"/>
          <p:cNvSpPr>
            <a:spLocks noGrp="1"/>
          </p:cNvSpPr>
          <p:nvPr>
            <p:ph type="dt" sz="half" idx="10"/>
          </p:nvPr>
        </p:nvSpPr>
        <p:spPr/>
        <p:txBody>
          <a:bodyPr/>
          <a:lstStyle/>
          <a:p>
            <a:fld id="{D6399BDA-4F24-43B4-8A0F-FE05A72EEC15}" type="datetimeFigureOut">
              <a:rPr lang="en-US" smtClean="0"/>
              <a:t>8/1/2017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9F68EE-7646-4191-A31E-E88738879FED}" type="slidenum">
              <a:rPr lang="en-US" smtClean="0"/>
              <a:t>‹#›</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512" y="6133838"/>
            <a:ext cx="3000321" cy="722591"/>
          </a:xfrm>
          <a:prstGeom prst="rect">
            <a:avLst/>
          </a:prstGeom>
        </p:spPr>
      </p:pic>
      <p:pic>
        <p:nvPicPr>
          <p:cNvPr id="9" name="Picture 8"/>
          <p:cNvPicPr>
            <a:picLocks noChangeAspect="1"/>
          </p:cNvPicPr>
          <p:nvPr/>
        </p:nvPicPr>
        <p:blipFill>
          <a:blip r:embed="rId3"/>
          <a:stretch>
            <a:fillRect/>
          </a:stretch>
        </p:blipFill>
        <p:spPr>
          <a:xfrm>
            <a:off x="10649143" y="10381"/>
            <a:ext cx="1542857" cy="6847619"/>
          </a:xfrm>
          <a:prstGeom prst="rect">
            <a:avLst/>
          </a:prstGeom>
        </p:spPr>
      </p:pic>
      <p:sp>
        <p:nvSpPr>
          <p:cNvPr id="10" name="TextBox 9"/>
          <p:cNvSpPr txBox="1"/>
          <p:nvPr/>
        </p:nvSpPr>
        <p:spPr>
          <a:xfrm>
            <a:off x="4040459" y="6367656"/>
            <a:ext cx="4112941" cy="369332"/>
          </a:xfrm>
          <a:prstGeom prst="rect">
            <a:avLst/>
          </a:prstGeom>
          <a:noFill/>
        </p:spPr>
        <p:txBody>
          <a:bodyPr wrap="square" rtlCol="0">
            <a:spAutoFit/>
          </a:bodyPr>
          <a:lstStyle/>
          <a:p>
            <a:endParaRPr lang="en-CA" dirty="0"/>
          </a:p>
        </p:txBody>
      </p:sp>
      <p:pic>
        <p:nvPicPr>
          <p:cNvPr id="11" name="Picture 10"/>
          <p:cNvPicPr>
            <a:picLocks noChangeAspect="1"/>
          </p:cNvPicPr>
          <p:nvPr/>
        </p:nvPicPr>
        <p:blipFill>
          <a:blip r:embed="rId4"/>
          <a:stretch>
            <a:fillRect/>
          </a:stretch>
        </p:blipFill>
        <p:spPr>
          <a:xfrm>
            <a:off x="7164979" y="6133838"/>
            <a:ext cx="3367348" cy="702925"/>
          </a:xfrm>
          <a:prstGeom prst="rect">
            <a:avLst/>
          </a:prstGeom>
        </p:spPr>
      </p:pic>
      <p:pic>
        <p:nvPicPr>
          <p:cNvPr id="13" name="Picture 12">
            <a:extLst>
              <a:ext uri="{FF2B5EF4-FFF2-40B4-BE49-F238E27FC236}">
                <a16:creationId xmlns:a16="http://schemas.microsoft.com/office/drawing/2014/main" id="{A788D214-9165-4DC1-AABC-F8E0F5697D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008464" y="5981295"/>
            <a:ext cx="2307884" cy="855468"/>
          </a:xfrm>
          <a:prstGeom prst="rect">
            <a:avLst/>
          </a:prstGeom>
        </p:spPr>
      </p:pic>
    </p:spTree>
    <p:extLst>
      <p:ext uri="{BB962C8B-B14F-4D97-AF65-F5344CB8AC3E}">
        <p14:creationId xmlns:p14="http://schemas.microsoft.com/office/powerpoint/2010/main" val="1244013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2_Title Slide">
    <p:bg>
      <p:bgRef idx="1001">
        <a:schemeClr val="bg1"/>
      </p:bgRef>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124694E-CC38-4C85-8E9B-A591275CA651}"/>
              </a:ext>
            </a:extLst>
          </p:cNvPr>
          <p:cNvSpPr/>
          <p:nvPr userDrawn="1"/>
        </p:nvSpPr>
        <p:spPr>
          <a:xfrm>
            <a:off x="11461898" y="5167"/>
            <a:ext cx="730102" cy="6852833"/>
          </a:xfrm>
          <a:prstGeom prst="rect">
            <a:avLst/>
          </a:prstGeom>
          <a:solidFill>
            <a:srgbClr val="2723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ctrTitle"/>
          </p:nvPr>
        </p:nvSpPr>
        <p:spPr>
          <a:xfrm>
            <a:off x="1524000" y="1145718"/>
            <a:ext cx="9144000" cy="2387600"/>
          </a:xfrm>
        </p:spPr>
        <p:txBody>
          <a:bodyPr anchor="b"/>
          <a:lstStyle>
            <a:lvl1pPr algn="ctr">
              <a:defRPr sz="6000" b="1">
                <a:solidFill>
                  <a:srgbClr val="342448"/>
                </a:solidFill>
                <a:latin typeface="Arial Black" panose="020B0A04020102020204" pitchFamily="34" charset="0"/>
              </a:defRPr>
            </a:lvl1pPr>
          </a:lstStyle>
          <a:p>
            <a:r>
              <a:rPr lang="en-US" dirty="0"/>
              <a:t>Click to edit Master title style</a:t>
            </a:r>
            <a:endParaRPr lang="en-CA" dirty="0"/>
          </a:p>
        </p:txBody>
      </p:sp>
      <p:sp>
        <p:nvSpPr>
          <p:cNvPr id="3" name="Subtitle 2"/>
          <p:cNvSpPr>
            <a:spLocks noGrp="1"/>
          </p:cNvSpPr>
          <p:nvPr>
            <p:ph type="subTitle" idx="1"/>
          </p:nvPr>
        </p:nvSpPr>
        <p:spPr>
          <a:xfrm>
            <a:off x="1524000" y="3715916"/>
            <a:ext cx="9144000" cy="1119252"/>
          </a:xfrm>
        </p:spPr>
        <p:txBody>
          <a:bodyPr/>
          <a:lstStyle>
            <a:lvl1pPr marL="0" indent="0" algn="ctr">
              <a:buNone/>
              <a:defRPr sz="2400">
                <a:solidFill>
                  <a:srgbClr val="91919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dirty="0"/>
          </a:p>
        </p:txBody>
      </p:sp>
      <p:sp>
        <p:nvSpPr>
          <p:cNvPr id="4" name="Date Placeholder 3"/>
          <p:cNvSpPr>
            <a:spLocks noGrp="1"/>
          </p:cNvSpPr>
          <p:nvPr>
            <p:ph type="dt" sz="half" idx="10"/>
          </p:nvPr>
        </p:nvSpPr>
        <p:spPr/>
        <p:txBody>
          <a:bodyPr/>
          <a:lstStyle/>
          <a:p>
            <a:fld id="{D6399BDA-4F24-43B4-8A0F-FE05A72EEC15}" type="datetimeFigureOut">
              <a:rPr lang="en-US" smtClean="0"/>
              <a:t>8/1/2017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9F68EE-7646-4191-A31E-E88738879FED}" type="slidenum">
              <a:rPr lang="en-US" smtClean="0"/>
              <a:t>‹#›</a:t>
            </a:fld>
            <a:endParaRPr lang="en-US"/>
          </a:p>
        </p:txBody>
      </p:sp>
      <p:pic>
        <p:nvPicPr>
          <p:cNvPr id="8" name="Picture 7">
            <a:extLst>
              <a:ext uri="{FF2B5EF4-FFF2-40B4-BE49-F238E27FC236}">
                <a16:creationId xmlns:a16="http://schemas.microsoft.com/office/drawing/2014/main" id="{1BAA9621-6DC0-4CA7-AB21-DAD4959746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10600" y="5446203"/>
            <a:ext cx="2743200" cy="1016828"/>
          </a:xfrm>
          <a:prstGeom prst="rect">
            <a:avLst/>
          </a:prstGeom>
        </p:spPr>
      </p:pic>
      <p:pic>
        <p:nvPicPr>
          <p:cNvPr id="12" name="Picture 11">
            <a:extLst>
              <a:ext uri="{FF2B5EF4-FFF2-40B4-BE49-F238E27FC236}">
                <a16:creationId xmlns:a16="http://schemas.microsoft.com/office/drawing/2014/main" id="{433FFB32-79AB-4CC4-B628-EBA5768B6E69}"/>
              </a:ext>
            </a:extLst>
          </p:cNvPr>
          <p:cNvPicPr>
            <a:picLocks noChangeAspect="1"/>
          </p:cNvPicPr>
          <p:nvPr userDrawn="1"/>
        </p:nvPicPr>
        <p:blipFill>
          <a:blip r:embed="rId3"/>
          <a:stretch>
            <a:fillRect/>
          </a:stretch>
        </p:blipFill>
        <p:spPr>
          <a:xfrm>
            <a:off x="81516" y="5552884"/>
            <a:ext cx="3848986" cy="803466"/>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0769" y="5490949"/>
            <a:ext cx="3850462" cy="927336"/>
          </a:xfrm>
          <a:prstGeom prst="rect">
            <a:avLst/>
          </a:prstGeom>
        </p:spPr>
      </p:pic>
    </p:spTree>
    <p:extLst>
      <p:ext uri="{BB962C8B-B14F-4D97-AF65-F5344CB8AC3E}">
        <p14:creationId xmlns:p14="http://schemas.microsoft.com/office/powerpoint/2010/main" val="2521733052"/>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4_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757917" y="1104212"/>
            <a:ext cx="9144000" cy="2387600"/>
          </a:xfrm>
        </p:spPr>
        <p:txBody>
          <a:bodyPr anchor="b"/>
          <a:lstStyle>
            <a:lvl1pPr algn="ctr">
              <a:defRPr sz="6000" b="1">
                <a:solidFill>
                  <a:srgbClr val="342448"/>
                </a:solidFill>
                <a:latin typeface="Arial Black" panose="020B0A04020102020204" pitchFamily="34" charset="0"/>
              </a:defRPr>
            </a:lvl1pPr>
          </a:lstStyle>
          <a:p>
            <a:r>
              <a:rPr lang="en-US" dirty="0"/>
              <a:t>Click to edit Master title style</a:t>
            </a:r>
            <a:endParaRPr lang="en-CA" dirty="0"/>
          </a:p>
        </p:txBody>
      </p:sp>
      <p:sp>
        <p:nvSpPr>
          <p:cNvPr id="3" name="Subtitle 2"/>
          <p:cNvSpPr>
            <a:spLocks noGrp="1"/>
          </p:cNvSpPr>
          <p:nvPr>
            <p:ph type="subTitle" idx="1"/>
          </p:nvPr>
        </p:nvSpPr>
        <p:spPr>
          <a:xfrm>
            <a:off x="1757917" y="3735652"/>
            <a:ext cx="9144000" cy="1119252"/>
          </a:xfrm>
        </p:spPr>
        <p:txBody>
          <a:bodyPr/>
          <a:lstStyle>
            <a:lvl1pPr marL="0" indent="0" algn="ctr">
              <a:buNone/>
              <a:defRPr sz="2400">
                <a:solidFill>
                  <a:srgbClr val="91919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dirty="0"/>
          </a:p>
        </p:txBody>
      </p:sp>
      <p:sp>
        <p:nvSpPr>
          <p:cNvPr id="4" name="Date Placeholder 3"/>
          <p:cNvSpPr>
            <a:spLocks noGrp="1"/>
          </p:cNvSpPr>
          <p:nvPr>
            <p:ph type="dt" sz="half" idx="10"/>
          </p:nvPr>
        </p:nvSpPr>
        <p:spPr/>
        <p:txBody>
          <a:bodyPr/>
          <a:lstStyle/>
          <a:p>
            <a:fld id="{D6399BDA-4F24-43B4-8A0F-FE05A72EEC15}" type="datetimeFigureOut">
              <a:rPr lang="en-US" smtClean="0"/>
              <a:t>8/1/2017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9F68EE-7646-4191-A31E-E88738879FED}" type="slidenum">
              <a:rPr lang="en-US" smtClean="0"/>
              <a:t>‹#›</a:t>
            </a:fld>
            <a:endParaRPr lang="en-US"/>
          </a:p>
        </p:txBody>
      </p:sp>
      <p:pic>
        <p:nvPicPr>
          <p:cNvPr id="8" name="Picture 7">
            <a:extLst>
              <a:ext uri="{FF2B5EF4-FFF2-40B4-BE49-F238E27FC236}">
                <a16:creationId xmlns:a16="http://schemas.microsoft.com/office/drawing/2014/main" id="{1BAA9621-6DC0-4CA7-AB21-DAD4959746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24400" y="5446203"/>
            <a:ext cx="2743200" cy="1016828"/>
          </a:xfrm>
          <a:prstGeom prst="rect">
            <a:avLst/>
          </a:prstGeom>
        </p:spPr>
      </p:pic>
      <p:pic>
        <p:nvPicPr>
          <p:cNvPr id="12" name="Picture 11">
            <a:extLst>
              <a:ext uri="{FF2B5EF4-FFF2-40B4-BE49-F238E27FC236}">
                <a16:creationId xmlns:a16="http://schemas.microsoft.com/office/drawing/2014/main" id="{433FFB32-79AB-4CC4-B628-EBA5768B6E69}"/>
              </a:ext>
            </a:extLst>
          </p:cNvPr>
          <p:cNvPicPr>
            <a:picLocks noChangeAspect="1"/>
          </p:cNvPicPr>
          <p:nvPr userDrawn="1"/>
        </p:nvPicPr>
        <p:blipFill>
          <a:blip r:embed="rId3"/>
          <a:stretch>
            <a:fillRect/>
          </a:stretch>
        </p:blipFill>
        <p:spPr>
          <a:xfrm>
            <a:off x="81516" y="5552884"/>
            <a:ext cx="3848986" cy="803466"/>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61498" y="5490949"/>
            <a:ext cx="3850462" cy="927336"/>
          </a:xfrm>
          <a:prstGeom prst="rect">
            <a:avLst/>
          </a:prstGeom>
        </p:spPr>
      </p:pic>
    </p:spTree>
    <p:extLst>
      <p:ext uri="{BB962C8B-B14F-4D97-AF65-F5344CB8AC3E}">
        <p14:creationId xmlns:p14="http://schemas.microsoft.com/office/powerpoint/2010/main" val="3181725988"/>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399BDA-4F24-43B4-8A0F-FE05A72EEC15}" type="datetimeFigureOut">
              <a:rPr lang="en-US" smtClean="0"/>
              <a:t>8/1/2017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9F68EE-7646-4191-A31E-E88738879FED}" type="slidenum">
              <a:rPr lang="en-US" smtClean="0"/>
              <a:t>‹#›</a:t>
            </a:fld>
            <a:endParaRPr lang="en-US"/>
          </a:p>
        </p:txBody>
      </p:sp>
    </p:spTree>
    <p:extLst>
      <p:ext uri="{BB962C8B-B14F-4D97-AF65-F5344CB8AC3E}">
        <p14:creationId xmlns:p14="http://schemas.microsoft.com/office/powerpoint/2010/main" val="1622973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D6399BDA-4F24-43B4-8A0F-FE05A72EEC15}" type="datetimeFigureOut">
              <a:rPr lang="en-US" smtClean="0"/>
              <a:t>8/1/2017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9F68EE-7646-4191-A31E-E88738879FED}" type="slidenum">
              <a:rPr lang="en-US" smtClean="0"/>
              <a:t>‹#›</a:t>
            </a:fld>
            <a:endParaRPr lang="en-US"/>
          </a:p>
        </p:txBody>
      </p:sp>
    </p:spTree>
    <p:extLst>
      <p:ext uri="{BB962C8B-B14F-4D97-AF65-F5344CB8AC3E}">
        <p14:creationId xmlns:p14="http://schemas.microsoft.com/office/powerpoint/2010/main" val="498886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D6399BDA-4F24-43B4-8A0F-FE05A72EEC15}" type="datetimeFigureOut">
              <a:rPr lang="en-US" smtClean="0"/>
              <a:t>8/1/2017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9F68EE-7646-4191-A31E-E88738879FED}" type="slidenum">
              <a:rPr lang="en-US" smtClean="0"/>
              <a:t>‹#›</a:t>
            </a:fld>
            <a:endParaRPr lang="en-US"/>
          </a:p>
        </p:txBody>
      </p:sp>
    </p:spTree>
    <p:extLst>
      <p:ext uri="{BB962C8B-B14F-4D97-AF65-F5344CB8AC3E}">
        <p14:creationId xmlns:p14="http://schemas.microsoft.com/office/powerpoint/2010/main" val="1364952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399BDA-4F24-43B4-8A0F-FE05A72EEC15}" type="datetimeFigureOut">
              <a:rPr lang="en-US" smtClean="0"/>
              <a:t>8/1/2017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9F68EE-7646-4191-A31E-E88738879FED}" type="slidenum">
              <a:rPr lang="en-US" smtClean="0"/>
              <a:t>‹#›</a:t>
            </a:fld>
            <a:endParaRPr lang="en-US"/>
          </a:p>
        </p:txBody>
      </p:sp>
    </p:spTree>
    <p:extLst>
      <p:ext uri="{BB962C8B-B14F-4D97-AF65-F5344CB8AC3E}">
        <p14:creationId xmlns:p14="http://schemas.microsoft.com/office/powerpoint/2010/main" val="475237340"/>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87" r:id="rId3"/>
    <p:sldLayoutId id="2147483775" r:id="rId4"/>
    <p:sldLayoutId id="2147483785" r:id="rId5"/>
    <p:sldLayoutId id="2147483786" r:id="rId6"/>
    <p:sldLayoutId id="2147483776" r:id="rId7"/>
    <p:sldLayoutId id="2147483777" r:id="rId8"/>
    <p:sldLayoutId id="2147483778" r:id="rId9"/>
    <p:sldLayoutId id="2147483779" r:id="rId10"/>
    <p:sldLayoutId id="2147483780" r:id="rId11"/>
    <p:sldLayoutId id="2147483781" r:id="rId12"/>
    <p:sldLayoutId id="2147483782" r:id="rId13"/>
    <p:sldLayoutId id="2147483783" r:id="rId14"/>
    <p:sldLayoutId id="2147483784" r:id="rId15"/>
    <p:sldLayoutId id="214748374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41.png"/><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comments" Target="../comments/comment1.xml"/></Relationships>
</file>

<file path=ppt/slides/_rels/slide3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5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68.png"/><Relationship Id="rId3" Type="http://schemas.openxmlformats.org/officeDocument/2006/relationships/image" Target="../media/image58.png"/><Relationship Id="rId7" Type="http://schemas.openxmlformats.org/officeDocument/2006/relationships/image" Target="../media/image62.png"/><Relationship Id="rId12" Type="http://schemas.openxmlformats.org/officeDocument/2006/relationships/image" Target="../media/image67.pn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61.png"/><Relationship Id="rId11" Type="http://schemas.openxmlformats.org/officeDocument/2006/relationships/image" Target="../media/image66.png"/><Relationship Id="rId5" Type="http://schemas.openxmlformats.org/officeDocument/2006/relationships/image" Target="../media/image60.png"/><Relationship Id="rId10" Type="http://schemas.openxmlformats.org/officeDocument/2006/relationships/image" Target="../media/image65.png"/><Relationship Id="rId4" Type="http://schemas.openxmlformats.org/officeDocument/2006/relationships/image" Target="../media/image59.png"/><Relationship Id="rId9" Type="http://schemas.openxmlformats.org/officeDocument/2006/relationships/image" Target="../media/image6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59.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83.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3.xml"/><Relationship Id="rId4" Type="http://schemas.openxmlformats.org/officeDocument/2006/relationships/image" Target="../media/image87.png"/></Relationships>
</file>

<file path=ppt/slides/_rels/slide62.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37.xml"/><Relationship Id="rId1" Type="http://schemas.openxmlformats.org/officeDocument/2006/relationships/slideLayout" Target="../slideLayouts/slideLayout3.xml"/><Relationship Id="rId5" Type="http://schemas.openxmlformats.org/officeDocument/2006/relationships/image" Target="../media/image104.png"/><Relationship Id="rId4" Type="http://schemas.openxmlformats.org/officeDocument/2006/relationships/image" Target="../media/image103.png"/></Relationships>
</file>

<file path=ppt/slides/_rels/slide78.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3.xml"/><Relationship Id="rId4" Type="http://schemas.openxmlformats.org/officeDocument/2006/relationships/image" Target="../media/image108.png"/></Relationships>
</file>

<file path=ppt/slides/_rels/slide81.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2324" y="1186499"/>
            <a:ext cx="9144000" cy="2387600"/>
          </a:xfrm>
        </p:spPr>
        <p:txBody>
          <a:bodyPr/>
          <a:lstStyle/>
          <a:p>
            <a:r>
              <a:rPr lang="en-CA" dirty="0"/>
              <a:t>Matrix Hands On Introduction</a:t>
            </a:r>
          </a:p>
        </p:txBody>
      </p:sp>
      <p:sp>
        <p:nvSpPr>
          <p:cNvPr id="3" name="Subtitle 2"/>
          <p:cNvSpPr>
            <a:spLocks noGrp="1"/>
          </p:cNvSpPr>
          <p:nvPr>
            <p:ph type="subTitle" idx="1"/>
          </p:nvPr>
        </p:nvSpPr>
        <p:spPr>
          <a:xfrm>
            <a:off x="1367132" y="3691624"/>
            <a:ext cx="9144000" cy="1119252"/>
          </a:xfrm>
        </p:spPr>
        <p:txBody>
          <a:bodyPr/>
          <a:lstStyle/>
          <a:p>
            <a:r>
              <a:rPr lang="en-CA" dirty="0"/>
              <a:t>Instructor: Mark Schell</a:t>
            </a:r>
          </a:p>
          <a:p>
            <a:r>
              <a:rPr lang="en-CA" dirty="0"/>
              <a:t>Time:  Approximately 3 hours </a:t>
            </a:r>
          </a:p>
        </p:txBody>
      </p:sp>
      <p:pic>
        <p:nvPicPr>
          <p:cNvPr id="4" name="Picture 3">
            <a:extLst>
              <a:ext uri="{FF2B5EF4-FFF2-40B4-BE49-F238E27FC236}">
                <a16:creationId xmlns:a16="http://schemas.microsoft.com/office/drawing/2014/main" id="{9B7DDAA4-AB57-42B1-8C74-30D23657A6AC}"/>
              </a:ext>
            </a:extLst>
          </p:cNvPr>
          <p:cNvPicPr>
            <a:picLocks noChangeAspect="1"/>
          </p:cNvPicPr>
          <p:nvPr/>
        </p:nvPicPr>
        <p:blipFill>
          <a:blip r:embed="rId3"/>
          <a:stretch>
            <a:fillRect/>
          </a:stretch>
        </p:blipFill>
        <p:spPr>
          <a:xfrm>
            <a:off x="4744053" y="4593211"/>
            <a:ext cx="2560542" cy="749873"/>
          </a:xfrm>
          <a:prstGeom prst="rect">
            <a:avLst/>
          </a:prstGeom>
        </p:spPr>
      </p:pic>
    </p:spTree>
    <p:extLst>
      <p:ext uri="{BB962C8B-B14F-4D97-AF65-F5344CB8AC3E}">
        <p14:creationId xmlns:p14="http://schemas.microsoft.com/office/powerpoint/2010/main" val="1802610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800" dirty="0"/>
              <a:t>Additional</a:t>
            </a:r>
            <a:endParaRPr lang="en-CA" dirty="0"/>
          </a:p>
        </p:txBody>
      </p:sp>
      <p:sp>
        <p:nvSpPr>
          <p:cNvPr id="4" name="TextBox 3"/>
          <p:cNvSpPr txBox="1"/>
          <p:nvPr/>
        </p:nvSpPr>
        <p:spPr>
          <a:xfrm>
            <a:off x="1015999" y="1303343"/>
            <a:ext cx="10160000" cy="3970318"/>
          </a:xfrm>
          <a:prstGeom prst="rect">
            <a:avLst/>
          </a:prstGeom>
          <a:noFill/>
        </p:spPr>
        <p:txBody>
          <a:bodyPr wrap="square" rtlCol="0">
            <a:spAutoFit/>
          </a:bodyPr>
          <a:lstStyle/>
          <a:p>
            <a:pPr marL="285750" indent="-285750">
              <a:buFont typeface="Arial" panose="020B0604020202020204" pitchFamily="34" charset="0"/>
              <a:buChar char="•"/>
            </a:pPr>
            <a:r>
              <a:rPr lang="en-CA" sz="2800" dirty="0"/>
              <a:t>Move Unused widgets in to this widget to store</a:t>
            </a:r>
          </a:p>
          <a:p>
            <a:pPr marL="285750" indent="-285750">
              <a:buFont typeface="Arial" panose="020B0604020202020204" pitchFamily="34" charset="0"/>
              <a:buChar char="•"/>
            </a:pPr>
            <a:r>
              <a:rPr lang="en-CA" sz="2800" dirty="0"/>
              <a:t>Move widgets out of additional to put back on page for use</a:t>
            </a:r>
          </a:p>
          <a:p>
            <a:pPr marL="285750" indent="-285750">
              <a:buFont typeface="Arial" panose="020B0604020202020204" pitchFamily="34" charset="0"/>
              <a:buChar char="•"/>
            </a:pPr>
            <a:endParaRPr lang="en-CA" sz="2800" dirty="0"/>
          </a:p>
          <a:p>
            <a:pPr marL="285750" indent="-285750">
              <a:buFont typeface="Arial" panose="020B0604020202020204" pitchFamily="34" charset="0"/>
              <a:buChar char="•"/>
            </a:pPr>
            <a:endParaRPr lang="en-CA" sz="2800" dirty="0"/>
          </a:p>
          <a:p>
            <a:pPr marL="285750" indent="-285750">
              <a:buFont typeface="Arial" panose="020B0604020202020204" pitchFamily="34" charset="0"/>
              <a:buChar char="•"/>
            </a:pPr>
            <a:endParaRPr lang="en-CA" sz="2800" dirty="0"/>
          </a:p>
          <a:p>
            <a:pPr marL="285750" indent="-285750">
              <a:buFont typeface="Arial" panose="020B0604020202020204" pitchFamily="34" charset="0"/>
              <a:buChar char="•"/>
            </a:pPr>
            <a:r>
              <a:rPr lang="en-CA" sz="2800" dirty="0"/>
              <a:t>X on widget title bars move them into Additional</a:t>
            </a:r>
          </a:p>
          <a:p>
            <a:pPr marL="285750" indent="-285750">
              <a:buFont typeface="Arial" panose="020B0604020202020204" pitchFamily="34" charset="0"/>
              <a:buChar char="•"/>
            </a:pPr>
            <a:endParaRPr lang="en-CA" sz="2800" dirty="0"/>
          </a:p>
          <a:p>
            <a:pPr marL="285750" indent="-285750">
              <a:buFont typeface="Arial" panose="020B0604020202020204" pitchFamily="34" charset="0"/>
              <a:buChar char="•"/>
            </a:pPr>
            <a:endParaRPr lang="en-CA" sz="2800" dirty="0"/>
          </a:p>
          <a:p>
            <a:pPr marL="285750" indent="-285750">
              <a:buFont typeface="Arial" panose="020B0604020202020204" pitchFamily="34" charset="0"/>
              <a:buChar char="•"/>
            </a:pPr>
            <a:r>
              <a:rPr lang="en-CA" sz="2800" dirty="0"/>
              <a:t>The Triangle minimizes the Widget to just the title bar</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1305" y="2293113"/>
            <a:ext cx="8269383" cy="99538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5310" y="3970892"/>
            <a:ext cx="5201376" cy="628738"/>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38178" y="5273661"/>
            <a:ext cx="5115639" cy="504895"/>
          </a:xfrm>
          <a:prstGeom prst="rect">
            <a:avLst/>
          </a:prstGeom>
        </p:spPr>
      </p:pic>
    </p:spTree>
    <p:extLst>
      <p:ext uri="{BB962C8B-B14F-4D97-AF65-F5344CB8AC3E}">
        <p14:creationId xmlns:p14="http://schemas.microsoft.com/office/powerpoint/2010/main" val="2470598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9747" y="353906"/>
            <a:ext cx="9465527" cy="1325563"/>
          </a:xfrm>
        </p:spPr>
        <p:txBody>
          <a:bodyPr/>
          <a:lstStyle/>
          <a:p>
            <a:r>
              <a:rPr lang="en-CA" dirty="0"/>
              <a:t>Market Watch</a:t>
            </a:r>
          </a:p>
        </p:txBody>
      </p:sp>
      <p:sp>
        <p:nvSpPr>
          <p:cNvPr id="3" name="Content Placeholder 2"/>
          <p:cNvSpPr>
            <a:spLocks noGrp="1"/>
          </p:cNvSpPr>
          <p:nvPr>
            <p:ph idx="1"/>
          </p:nvPr>
        </p:nvSpPr>
        <p:spPr>
          <a:xfrm>
            <a:off x="999747" y="1870058"/>
            <a:ext cx="9465527" cy="4351338"/>
          </a:xfrm>
        </p:spPr>
        <p:txBody>
          <a:bodyPr/>
          <a:lstStyle/>
          <a:p>
            <a:r>
              <a:rPr lang="en-CA" dirty="0"/>
              <a:t>Quick Snapshot of changes on the MLS®</a:t>
            </a:r>
          </a:p>
          <a:p>
            <a:r>
              <a:rPr lang="en-CA" dirty="0"/>
              <a:t>Click the change type to see the list</a:t>
            </a:r>
          </a:p>
          <a:p>
            <a:r>
              <a:rPr lang="en-CA" dirty="0"/>
              <a:t>Organized by Change type</a:t>
            </a:r>
          </a:p>
          <a:p>
            <a:r>
              <a:rPr lang="en-CA" dirty="0"/>
              <a:t>Change Property type with Dropdown</a:t>
            </a:r>
          </a:p>
          <a:p>
            <a:r>
              <a:rPr lang="en-CA" dirty="0"/>
              <a:t>Change Time Period with Drop down</a:t>
            </a:r>
          </a:p>
          <a:p>
            <a:r>
              <a:rPr lang="en-CA" dirty="0"/>
              <a:t>Tailor criteria using customize link</a:t>
            </a:r>
          </a:p>
        </p:txBody>
      </p:sp>
      <p:pic>
        <p:nvPicPr>
          <p:cNvPr id="5" name="Picture 4"/>
          <p:cNvPicPr>
            <a:picLocks noChangeAspect="1"/>
          </p:cNvPicPr>
          <p:nvPr/>
        </p:nvPicPr>
        <p:blipFill>
          <a:blip r:embed="rId3"/>
          <a:stretch>
            <a:fillRect/>
          </a:stretch>
        </p:blipFill>
        <p:spPr>
          <a:xfrm>
            <a:off x="7389374" y="1870058"/>
            <a:ext cx="4421351" cy="3423941"/>
          </a:xfrm>
          <a:prstGeom prst="rect">
            <a:avLst/>
          </a:prstGeom>
        </p:spPr>
      </p:pic>
    </p:spTree>
    <p:extLst>
      <p:ext uri="{BB962C8B-B14F-4D97-AF65-F5344CB8AC3E}">
        <p14:creationId xmlns:p14="http://schemas.microsoft.com/office/powerpoint/2010/main" val="1368291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3235" y="96496"/>
            <a:ext cx="9465527" cy="1325563"/>
          </a:xfrm>
        </p:spPr>
        <p:txBody>
          <a:bodyPr/>
          <a:lstStyle/>
          <a:p>
            <a:r>
              <a:rPr lang="en-CA" sz="3600" dirty="0"/>
              <a:t>Hot Sheets</a:t>
            </a:r>
          </a:p>
        </p:txBody>
      </p:sp>
      <p:sp>
        <p:nvSpPr>
          <p:cNvPr id="3" name="Content Placeholder 2"/>
          <p:cNvSpPr>
            <a:spLocks noGrp="1"/>
          </p:cNvSpPr>
          <p:nvPr>
            <p:ph idx="1"/>
          </p:nvPr>
        </p:nvSpPr>
        <p:spPr>
          <a:xfrm>
            <a:off x="1363234" y="966211"/>
            <a:ext cx="9465527" cy="4351338"/>
          </a:xfrm>
        </p:spPr>
        <p:txBody>
          <a:bodyPr>
            <a:normAutofit/>
          </a:bodyPr>
          <a:lstStyle/>
          <a:p>
            <a:r>
              <a:rPr lang="en-CA" dirty="0"/>
              <a:t>By Default 1 Basic Hot Sheet for each Property type (all Changes)</a:t>
            </a:r>
          </a:p>
          <a:p>
            <a:r>
              <a:rPr lang="en-CA" dirty="0"/>
              <a:t>Click customize to add Sheets</a:t>
            </a:r>
          </a:p>
          <a:p>
            <a:pPr lvl="1"/>
            <a:r>
              <a:rPr lang="en-CA" dirty="0"/>
              <a:t>Can add a combination of up to 10 hot sheets</a:t>
            </a:r>
          </a:p>
        </p:txBody>
      </p:sp>
      <p:pic>
        <p:nvPicPr>
          <p:cNvPr id="4" name="Picture 3"/>
          <p:cNvPicPr>
            <a:picLocks noChangeAspect="1"/>
          </p:cNvPicPr>
          <p:nvPr/>
        </p:nvPicPr>
        <p:blipFill>
          <a:blip r:embed="rId3"/>
          <a:stretch>
            <a:fillRect/>
          </a:stretch>
        </p:blipFill>
        <p:spPr>
          <a:xfrm>
            <a:off x="804122" y="2985251"/>
            <a:ext cx="5342860" cy="2859328"/>
          </a:xfrm>
          <a:prstGeom prst="rect">
            <a:avLst/>
          </a:prstGeom>
        </p:spPr>
      </p:pic>
      <p:pic>
        <p:nvPicPr>
          <p:cNvPr id="5" name="Picture 4"/>
          <p:cNvPicPr>
            <a:picLocks noChangeAspect="1"/>
          </p:cNvPicPr>
          <p:nvPr/>
        </p:nvPicPr>
        <p:blipFill>
          <a:blip r:embed="rId4"/>
          <a:stretch>
            <a:fillRect/>
          </a:stretch>
        </p:blipFill>
        <p:spPr>
          <a:xfrm>
            <a:off x="6849682" y="2943098"/>
            <a:ext cx="3607391" cy="2854881"/>
          </a:xfrm>
          <a:prstGeom prst="rect">
            <a:avLst/>
          </a:prstGeom>
        </p:spPr>
      </p:pic>
    </p:spTree>
    <p:extLst>
      <p:ext uri="{BB962C8B-B14F-4D97-AF65-F5344CB8AC3E}">
        <p14:creationId xmlns:p14="http://schemas.microsoft.com/office/powerpoint/2010/main" val="14871560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6139" y="1005328"/>
            <a:ext cx="3630985" cy="3288692"/>
          </a:xfrm>
          <a:prstGeom prst="rect">
            <a:avLst/>
          </a:prstGeom>
        </p:spPr>
      </p:pic>
      <p:sp>
        <p:nvSpPr>
          <p:cNvPr id="2" name="Title 1"/>
          <p:cNvSpPr>
            <a:spLocks noGrp="1"/>
          </p:cNvSpPr>
          <p:nvPr>
            <p:ph type="title"/>
          </p:nvPr>
        </p:nvSpPr>
        <p:spPr/>
        <p:txBody>
          <a:bodyPr/>
          <a:lstStyle/>
          <a:p>
            <a:r>
              <a:rPr lang="en-CA" dirty="0"/>
              <a:t>Class Activity: Market Watch/Hot Sheets</a:t>
            </a:r>
          </a:p>
        </p:txBody>
      </p:sp>
      <p:sp>
        <p:nvSpPr>
          <p:cNvPr id="3" name="Content Placeholder 2"/>
          <p:cNvSpPr>
            <a:spLocks noGrp="1"/>
          </p:cNvSpPr>
          <p:nvPr>
            <p:ph idx="1"/>
          </p:nvPr>
        </p:nvSpPr>
        <p:spPr/>
        <p:txBody>
          <a:bodyPr/>
          <a:lstStyle/>
          <a:p>
            <a:pPr marL="0" indent="0">
              <a:buNone/>
            </a:pPr>
            <a:r>
              <a:rPr lang="en-CA" dirty="0"/>
              <a:t>Time 10 minutes</a:t>
            </a:r>
          </a:p>
          <a:p>
            <a:r>
              <a:rPr lang="en-CA" dirty="0"/>
              <a:t>Customize the market watch</a:t>
            </a:r>
          </a:p>
          <a:p>
            <a:r>
              <a:rPr lang="en-CA" dirty="0"/>
              <a:t>Reset the criteria</a:t>
            </a:r>
          </a:p>
          <a:p>
            <a:r>
              <a:rPr lang="en-CA" dirty="0"/>
              <a:t>Create a new hot sheet</a:t>
            </a:r>
          </a:p>
          <a:p>
            <a:r>
              <a:rPr lang="en-CA" dirty="0"/>
              <a:t>Customize its criteria</a:t>
            </a:r>
          </a:p>
          <a:p>
            <a:r>
              <a:rPr lang="en-CA" dirty="0"/>
              <a:t>Delete a hot sheet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6139" y="4045727"/>
            <a:ext cx="3655330" cy="1953126"/>
          </a:xfrm>
          <a:prstGeom prst="rect">
            <a:avLst/>
          </a:prstGeom>
        </p:spPr>
      </p:pic>
    </p:spTree>
    <p:extLst>
      <p:ext uri="{BB962C8B-B14F-4D97-AF65-F5344CB8AC3E}">
        <p14:creationId xmlns:p14="http://schemas.microsoft.com/office/powerpoint/2010/main" val="9647991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Contacts</a:t>
            </a:r>
          </a:p>
        </p:txBody>
      </p:sp>
      <p:sp>
        <p:nvSpPr>
          <p:cNvPr id="3" name="Content Placeholder 2"/>
          <p:cNvSpPr>
            <a:spLocks noGrp="1"/>
          </p:cNvSpPr>
          <p:nvPr>
            <p:ph idx="1"/>
          </p:nvPr>
        </p:nvSpPr>
        <p:spPr>
          <a:xfrm>
            <a:off x="1363235" y="1421377"/>
            <a:ext cx="9465527" cy="4351338"/>
          </a:xfrm>
        </p:spPr>
        <p:txBody>
          <a:bodyPr>
            <a:normAutofit fontScale="92500" lnSpcReduction="10000"/>
          </a:bodyPr>
          <a:lstStyle/>
          <a:p>
            <a:r>
              <a:rPr lang="en-CA" dirty="0"/>
              <a:t>Located under “My Matrix &gt; Contacts”</a:t>
            </a:r>
          </a:p>
          <a:p>
            <a:r>
              <a:rPr lang="en-CA" dirty="0"/>
              <a:t>List of Marked properties/notes</a:t>
            </a:r>
          </a:p>
          <a:p>
            <a:r>
              <a:rPr lang="en-CA" dirty="0"/>
              <a:t>History for client interaction</a:t>
            </a:r>
          </a:p>
          <a:p>
            <a:endParaRPr lang="en-CA" dirty="0"/>
          </a:p>
          <a:p>
            <a:endParaRPr lang="en-CA" dirty="0"/>
          </a:p>
          <a:p>
            <a:endParaRPr lang="en-CA" dirty="0"/>
          </a:p>
          <a:p>
            <a:endParaRPr lang="en-CA" dirty="0"/>
          </a:p>
          <a:p>
            <a:endParaRPr lang="en-CA" dirty="0"/>
          </a:p>
          <a:p>
            <a:pPr marL="114300" indent="0">
              <a:buNone/>
            </a:pPr>
            <a:br>
              <a:rPr lang="en-CA" dirty="0"/>
            </a:br>
            <a:endParaRPr lang="en-CA" dirty="0"/>
          </a:p>
          <a:p>
            <a:pPr marL="114300" indent="0">
              <a:buNone/>
            </a:pPr>
            <a:endParaRPr lang="en-CA"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621" y="2746940"/>
            <a:ext cx="1530714" cy="283182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94068" y="2953877"/>
            <a:ext cx="8132358" cy="2417946"/>
          </a:xfrm>
          <a:prstGeom prst="rect">
            <a:avLst/>
          </a:prstGeom>
        </p:spPr>
      </p:pic>
    </p:spTree>
    <p:extLst>
      <p:ext uri="{BB962C8B-B14F-4D97-AF65-F5344CB8AC3E}">
        <p14:creationId xmlns:p14="http://schemas.microsoft.com/office/powerpoint/2010/main" val="17617507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CF712-817E-4861-B171-EEA6E81FFF47}"/>
              </a:ext>
            </a:extLst>
          </p:cNvPr>
          <p:cNvSpPr>
            <a:spLocks noGrp="1"/>
          </p:cNvSpPr>
          <p:nvPr>
            <p:ph type="title"/>
          </p:nvPr>
        </p:nvSpPr>
        <p:spPr/>
        <p:txBody>
          <a:bodyPr/>
          <a:lstStyle/>
          <a:p>
            <a:r>
              <a:rPr lang="en-US" dirty="0"/>
              <a:t>Creating a New contact</a:t>
            </a:r>
          </a:p>
        </p:txBody>
      </p:sp>
      <p:sp>
        <p:nvSpPr>
          <p:cNvPr id="3" name="Content Placeholder 2">
            <a:extLst>
              <a:ext uri="{FF2B5EF4-FFF2-40B4-BE49-F238E27FC236}">
                <a16:creationId xmlns:a16="http://schemas.microsoft.com/office/drawing/2014/main" id="{C048C272-E8F5-4C2A-B107-6BC120F23509}"/>
              </a:ext>
            </a:extLst>
          </p:cNvPr>
          <p:cNvSpPr>
            <a:spLocks noGrp="1"/>
          </p:cNvSpPr>
          <p:nvPr>
            <p:ph idx="1"/>
          </p:nvPr>
        </p:nvSpPr>
        <p:spPr>
          <a:xfrm>
            <a:off x="1363235" y="1461133"/>
            <a:ext cx="9465527" cy="4351338"/>
          </a:xfrm>
        </p:spPr>
        <p:txBody>
          <a:bodyPr>
            <a:normAutofit/>
          </a:bodyPr>
          <a:lstStyle/>
          <a:p>
            <a:r>
              <a:rPr lang="en-US" dirty="0"/>
              <a:t>Click the Add button</a:t>
            </a:r>
          </a:p>
          <a:p>
            <a:endParaRPr lang="en-US" dirty="0"/>
          </a:p>
          <a:p>
            <a:endParaRPr lang="en-US" dirty="0"/>
          </a:p>
          <a:p>
            <a:r>
              <a:rPr lang="en-US" dirty="0"/>
              <a:t>Fill out the information and click </a:t>
            </a:r>
            <a:br>
              <a:rPr lang="en-US" dirty="0"/>
            </a:br>
            <a:r>
              <a:rPr lang="en-US" dirty="0"/>
              <a:t>save</a:t>
            </a:r>
          </a:p>
          <a:p>
            <a:pPr lvl="1"/>
            <a:r>
              <a:rPr lang="en-US" dirty="0"/>
              <a:t>NOTE: Yellow fields are mandatory</a:t>
            </a:r>
          </a:p>
          <a:p>
            <a:r>
              <a:rPr lang="en-US" dirty="0"/>
              <a:t>Multiple Emails may be entered</a:t>
            </a:r>
            <a:br>
              <a:rPr lang="en-US" dirty="0"/>
            </a:br>
            <a:r>
              <a:rPr lang="en-US" dirty="0"/>
              <a:t>use a comma to separate </a:t>
            </a:r>
          </a:p>
        </p:txBody>
      </p:sp>
      <p:pic>
        <p:nvPicPr>
          <p:cNvPr id="5" name="Picture 4">
            <a:extLst>
              <a:ext uri="{FF2B5EF4-FFF2-40B4-BE49-F238E27FC236}">
                <a16:creationId xmlns:a16="http://schemas.microsoft.com/office/drawing/2014/main" id="{0E5266ED-1F65-4428-8963-A53CC9C786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4304" y="1993210"/>
            <a:ext cx="7774172" cy="956468"/>
          </a:xfrm>
          <a:prstGeom prst="rect">
            <a:avLst/>
          </a:prstGeom>
        </p:spPr>
      </p:pic>
      <p:pic>
        <p:nvPicPr>
          <p:cNvPr id="7" name="Picture 6">
            <a:extLst>
              <a:ext uri="{FF2B5EF4-FFF2-40B4-BE49-F238E27FC236}">
                <a16:creationId xmlns:a16="http://schemas.microsoft.com/office/drawing/2014/main" id="{AEA20888-017A-492D-AAC0-4ECD27CCDF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912" y="3274778"/>
            <a:ext cx="4499101" cy="2036755"/>
          </a:xfrm>
          <a:prstGeom prst="rect">
            <a:avLst/>
          </a:prstGeom>
        </p:spPr>
      </p:pic>
    </p:spTree>
    <p:extLst>
      <p:ext uri="{BB962C8B-B14F-4D97-AF65-F5344CB8AC3E}">
        <p14:creationId xmlns:p14="http://schemas.microsoft.com/office/powerpoint/2010/main" val="9915209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Class Activity</a:t>
            </a:r>
          </a:p>
        </p:txBody>
      </p:sp>
      <p:sp>
        <p:nvSpPr>
          <p:cNvPr id="3" name="Content Placeholder 2"/>
          <p:cNvSpPr>
            <a:spLocks noGrp="1"/>
          </p:cNvSpPr>
          <p:nvPr>
            <p:ph idx="1"/>
          </p:nvPr>
        </p:nvSpPr>
        <p:spPr>
          <a:xfrm>
            <a:off x="1363235" y="1392980"/>
            <a:ext cx="9465527" cy="4351338"/>
          </a:xfrm>
        </p:spPr>
        <p:txBody>
          <a:bodyPr/>
          <a:lstStyle/>
          <a:p>
            <a:r>
              <a:rPr lang="en-CA" dirty="0"/>
              <a:t>Time 5 Minutes</a:t>
            </a:r>
          </a:p>
          <a:p>
            <a:r>
              <a:rPr lang="en-CA" dirty="0"/>
              <a:t>Create the Instructor as a Contact</a:t>
            </a:r>
          </a:p>
        </p:txBody>
      </p:sp>
      <p:pic>
        <p:nvPicPr>
          <p:cNvPr id="4" name="Picture 3"/>
          <p:cNvPicPr>
            <a:picLocks noChangeAspect="1"/>
          </p:cNvPicPr>
          <p:nvPr/>
        </p:nvPicPr>
        <p:blipFill>
          <a:blip r:embed="rId3"/>
          <a:stretch>
            <a:fillRect/>
          </a:stretch>
        </p:blipFill>
        <p:spPr>
          <a:xfrm>
            <a:off x="2749793" y="2557468"/>
            <a:ext cx="6692410" cy="3005913"/>
          </a:xfrm>
          <a:prstGeom prst="rect">
            <a:avLst/>
          </a:prstGeom>
        </p:spPr>
      </p:pic>
    </p:spTree>
    <p:extLst>
      <p:ext uri="{BB962C8B-B14F-4D97-AF65-F5344CB8AC3E}">
        <p14:creationId xmlns:p14="http://schemas.microsoft.com/office/powerpoint/2010/main" val="19541475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My Information</a:t>
            </a:r>
          </a:p>
        </p:txBody>
      </p:sp>
      <p:sp>
        <p:nvSpPr>
          <p:cNvPr id="3" name="Content Placeholder 2"/>
          <p:cNvSpPr>
            <a:spLocks noGrp="1"/>
          </p:cNvSpPr>
          <p:nvPr>
            <p:ph idx="1"/>
          </p:nvPr>
        </p:nvSpPr>
        <p:spPr/>
        <p:txBody>
          <a:bodyPr/>
          <a:lstStyle/>
          <a:p>
            <a:r>
              <a:rPr lang="en-CA" dirty="0"/>
              <a:t>All Contact information about the Member including</a:t>
            </a:r>
          </a:p>
          <a:p>
            <a:pPr lvl="1"/>
            <a:r>
              <a:rPr lang="en-CA" dirty="0"/>
              <a:t>Header/mobile header</a:t>
            </a:r>
          </a:p>
          <a:p>
            <a:pPr lvl="1"/>
            <a:r>
              <a:rPr lang="en-CA" dirty="0"/>
              <a:t>Portal Information</a:t>
            </a:r>
          </a:p>
          <a:p>
            <a:pPr lvl="1"/>
            <a:r>
              <a:rPr lang="en-CA" dirty="0"/>
              <a:t>Email Signature</a:t>
            </a:r>
          </a:p>
          <a:p>
            <a:endParaRPr lang="en-CA" dirty="0"/>
          </a:p>
          <a:p>
            <a:r>
              <a:rPr lang="en-CA" dirty="0"/>
              <a:t>Located on the My Matrix Menu</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71498" y="880239"/>
            <a:ext cx="2326589" cy="4615039"/>
          </a:xfrm>
          <a:prstGeom prst="rect">
            <a:avLst/>
          </a:prstGeom>
        </p:spPr>
      </p:pic>
    </p:spTree>
    <p:extLst>
      <p:ext uri="{BB962C8B-B14F-4D97-AF65-F5344CB8AC3E}">
        <p14:creationId xmlns:p14="http://schemas.microsoft.com/office/powerpoint/2010/main" val="23091807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Information Tab</a:t>
            </a:r>
          </a:p>
        </p:txBody>
      </p:sp>
      <p:sp>
        <p:nvSpPr>
          <p:cNvPr id="3" name="Content Placeholder 2"/>
          <p:cNvSpPr>
            <a:spLocks noGrp="1"/>
          </p:cNvSpPr>
          <p:nvPr>
            <p:ph idx="1"/>
          </p:nvPr>
        </p:nvSpPr>
        <p:spPr>
          <a:xfrm>
            <a:off x="1363236" y="1339242"/>
            <a:ext cx="9465527" cy="4351338"/>
          </a:xfrm>
        </p:spPr>
        <p:txBody>
          <a:bodyPr/>
          <a:lstStyle/>
          <a:p>
            <a:r>
              <a:rPr lang="en-CA" dirty="0"/>
              <a:t>Set all information to be used for the other sections of My Information</a:t>
            </a:r>
          </a:p>
          <a:p>
            <a:r>
              <a:rPr lang="en-CA" dirty="0"/>
              <a:t>Click save to update information</a:t>
            </a:r>
          </a:p>
          <a:p>
            <a:endParaRPr lang="en-CA" dirty="0"/>
          </a:p>
        </p:txBody>
      </p:sp>
      <p:pic>
        <p:nvPicPr>
          <p:cNvPr id="5" name="Picture 4"/>
          <p:cNvPicPr>
            <a:picLocks noChangeAspect="1"/>
          </p:cNvPicPr>
          <p:nvPr/>
        </p:nvPicPr>
        <p:blipFill>
          <a:blip r:embed="rId3"/>
          <a:stretch>
            <a:fillRect/>
          </a:stretch>
        </p:blipFill>
        <p:spPr>
          <a:xfrm>
            <a:off x="1843192" y="2727554"/>
            <a:ext cx="8510542" cy="3098623"/>
          </a:xfrm>
          <a:prstGeom prst="rect">
            <a:avLst/>
          </a:prstGeom>
        </p:spPr>
      </p:pic>
    </p:spTree>
    <p:extLst>
      <p:ext uri="{BB962C8B-B14F-4D97-AF65-F5344CB8AC3E}">
        <p14:creationId xmlns:p14="http://schemas.microsoft.com/office/powerpoint/2010/main" val="22954365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3234" y="45325"/>
            <a:ext cx="9465527" cy="1325563"/>
          </a:xfrm>
        </p:spPr>
        <p:txBody>
          <a:bodyPr/>
          <a:lstStyle/>
          <a:p>
            <a:r>
              <a:rPr lang="en-CA" dirty="0"/>
              <a:t>Header</a:t>
            </a:r>
          </a:p>
        </p:txBody>
      </p:sp>
      <p:sp>
        <p:nvSpPr>
          <p:cNvPr id="3" name="Content Placeholder 2"/>
          <p:cNvSpPr>
            <a:spLocks noGrp="1"/>
          </p:cNvSpPr>
          <p:nvPr>
            <p:ph idx="1"/>
          </p:nvPr>
        </p:nvSpPr>
        <p:spPr>
          <a:xfrm>
            <a:off x="1363234" y="1073357"/>
            <a:ext cx="9465527" cy="4351338"/>
          </a:xfrm>
        </p:spPr>
        <p:txBody>
          <a:bodyPr>
            <a:normAutofit/>
          </a:bodyPr>
          <a:lstStyle/>
          <a:p>
            <a:r>
              <a:rPr lang="en-CA" dirty="0"/>
              <a:t>Displayed at the top of the Portal and print reports</a:t>
            </a:r>
          </a:p>
          <a:p>
            <a:r>
              <a:rPr lang="en-CA" dirty="0"/>
              <a:t>Select the Template to be used or the option to upload a custom header</a:t>
            </a:r>
          </a:p>
          <a:p>
            <a:r>
              <a:rPr lang="en-CA" dirty="0"/>
              <a:t>Click Preview</a:t>
            </a:r>
          </a:p>
          <a:p>
            <a:r>
              <a:rPr lang="en-CA" dirty="0"/>
              <a:t>Use the Change Photo link to upload a photo  </a:t>
            </a:r>
          </a:p>
          <a:p>
            <a:r>
              <a:rPr lang="en-CA" dirty="0"/>
              <a:t>To set portal colours click the colour box to set the colour wheel</a:t>
            </a:r>
          </a:p>
          <a:p>
            <a:r>
              <a:rPr lang="en-CA" dirty="0"/>
              <a:t>Click Save to update the header</a:t>
            </a:r>
          </a:p>
        </p:txBody>
      </p:sp>
      <p:pic>
        <p:nvPicPr>
          <p:cNvPr id="5" name="Picture 4"/>
          <p:cNvPicPr>
            <a:picLocks noChangeAspect="1"/>
          </p:cNvPicPr>
          <p:nvPr/>
        </p:nvPicPr>
        <p:blipFill>
          <a:blip r:embed="rId3"/>
          <a:stretch>
            <a:fillRect/>
          </a:stretch>
        </p:blipFill>
        <p:spPr>
          <a:xfrm>
            <a:off x="8341622" y="2200774"/>
            <a:ext cx="2351524" cy="909816"/>
          </a:xfrm>
          <a:prstGeom prst="rect">
            <a:avLst/>
          </a:prstGeom>
          <a:ln>
            <a:noFill/>
          </a:ln>
          <a:effectLst>
            <a:outerShdw blurRad="190500" algn="tl" rotWithShape="0">
              <a:srgbClr val="000000">
                <a:alpha val="70000"/>
              </a:srgbClr>
            </a:outerShdw>
          </a:effectLst>
        </p:spPr>
      </p:pic>
      <p:pic>
        <p:nvPicPr>
          <p:cNvPr id="7" name="Picture 6"/>
          <p:cNvPicPr>
            <a:picLocks noChangeAspect="1"/>
          </p:cNvPicPr>
          <p:nvPr/>
        </p:nvPicPr>
        <p:blipFill>
          <a:blip r:embed="rId4"/>
          <a:stretch>
            <a:fillRect/>
          </a:stretch>
        </p:blipFill>
        <p:spPr>
          <a:xfrm>
            <a:off x="2674613" y="4850292"/>
            <a:ext cx="6842771" cy="843537"/>
          </a:xfrm>
          <a:prstGeom prst="rect">
            <a:avLst/>
          </a:prstGeom>
        </p:spPr>
      </p:pic>
    </p:spTree>
    <p:extLst>
      <p:ext uri="{BB962C8B-B14F-4D97-AF65-F5344CB8AC3E}">
        <p14:creationId xmlns:p14="http://schemas.microsoft.com/office/powerpoint/2010/main" val="873867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823276" y="160803"/>
            <a:ext cx="9465527" cy="1325563"/>
          </a:xfrm>
        </p:spPr>
        <p:txBody>
          <a:bodyPr/>
          <a:lstStyle/>
          <a:p>
            <a:r>
              <a:rPr lang="en-CA" dirty="0"/>
              <a:t>Topics For Today</a:t>
            </a:r>
          </a:p>
        </p:txBody>
      </p:sp>
      <p:sp>
        <p:nvSpPr>
          <p:cNvPr id="3" name="Content Placeholder 2"/>
          <p:cNvSpPr>
            <a:spLocks noGrp="1"/>
          </p:cNvSpPr>
          <p:nvPr>
            <p:ph idx="1"/>
          </p:nvPr>
        </p:nvSpPr>
        <p:spPr>
          <a:xfrm>
            <a:off x="1823276" y="1486366"/>
            <a:ext cx="9465527" cy="4351338"/>
          </a:xfrm>
        </p:spPr>
        <p:txBody>
          <a:bodyPr>
            <a:normAutofit fontScale="77500" lnSpcReduction="20000"/>
          </a:bodyPr>
          <a:lstStyle/>
          <a:p>
            <a:r>
              <a:rPr lang="en-CA" dirty="0"/>
              <a:t>Tech Requirements, Status and Property Types</a:t>
            </a:r>
          </a:p>
          <a:p>
            <a:r>
              <a:rPr lang="en-CA" dirty="0"/>
              <a:t>Front Page Widgets</a:t>
            </a:r>
          </a:p>
          <a:p>
            <a:r>
              <a:rPr lang="en-CA" dirty="0"/>
              <a:t>Market Watch</a:t>
            </a:r>
          </a:p>
          <a:p>
            <a:r>
              <a:rPr lang="en-CA" dirty="0"/>
              <a:t>Hot Sheets </a:t>
            </a:r>
          </a:p>
          <a:p>
            <a:r>
              <a:rPr lang="en-CA" dirty="0"/>
              <a:t>My Information</a:t>
            </a:r>
          </a:p>
          <a:p>
            <a:r>
              <a:rPr lang="en-CA" dirty="0"/>
              <a:t>Creating Contacts</a:t>
            </a:r>
          </a:p>
          <a:p>
            <a:r>
              <a:rPr lang="en-CA" dirty="0"/>
              <a:t>Searching Matrix</a:t>
            </a:r>
          </a:p>
          <a:p>
            <a:r>
              <a:rPr lang="en-CA" dirty="0"/>
              <a:t>Displays and Results</a:t>
            </a:r>
          </a:p>
          <a:p>
            <a:r>
              <a:rPr lang="en-CA" dirty="0"/>
              <a:t>Direct Email Listings</a:t>
            </a:r>
          </a:p>
          <a:p>
            <a:r>
              <a:rPr lang="en-CA" dirty="0"/>
              <a:t>Printing Listings</a:t>
            </a:r>
          </a:p>
          <a:p>
            <a:r>
              <a:rPr lang="en-CA" dirty="0"/>
              <a:t>Auto Emails</a:t>
            </a:r>
          </a:p>
          <a:p>
            <a:r>
              <a:rPr lang="en-CA" dirty="0"/>
              <a:t>Broker load/input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999" y="2517108"/>
            <a:ext cx="2829332" cy="2829332"/>
          </a:xfrm>
          <a:prstGeom prst="rect">
            <a:avLst/>
          </a:prstGeom>
        </p:spPr>
      </p:pic>
    </p:spTree>
    <p:extLst>
      <p:ext uri="{BB962C8B-B14F-4D97-AF65-F5344CB8AC3E}">
        <p14:creationId xmlns:p14="http://schemas.microsoft.com/office/powerpoint/2010/main" val="2658051233"/>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3234" y="268714"/>
            <a:ext cx="9465527" cy="1325563"/>
          </a:xfrm>
        </p:spPr>
        <p:txBody>
          <a:bodyPr/>
          <a:lstStyle/>
          <a:p>
            <a:r>
              <a:rPr lang="en-CA" dirty="0"/>
              <a:t>Class Activity: Setup Header</a:t>
            </a:r>
          </a:p>
        </p:txBody>
      </p:sp>
      <p:sp>
        <p:nvSpPr>
          <p:cNvPr id="3" name="Content Placeholder 2"/>
          <p:cNvSpPr>
            <a:spLocks noGrp="1"/>
          </p:cNvSpPr>
          <p:nvPr>
            <p:ph idx="1"/>
          </p:nvPr>
        </p:nvSpPr>
        <p:spPr>
          <a:xfrm>
            <a:off x="1363234" y="1205555"/>
            <a:ext cx="9465527" cy="4351338"/>
          </a:xfrm>
        </p:spPr>
        <p:txBody>
          <a:bodyPr/>
          <a:lstStyle/>
          <a:p>
            <a:r>
              <a:rPr lang="en-CA" dirty="0"/>
              <a:t>Time 5 minutes</a:t>
            </a:r>
          </a:p>
          <a:p>
            <a:r>
              <a:rPr lang="en-CA" dirty="0"/>
              <a:t>Select a Template</a:t>
            </a:r>
          </a:p>
          <a:p>
            <a:r>
              <a:rPr lang="en-CA" dirty="0"/>
              <a:t>Optional: Upload photo</a:t>
            </a:r>
          </a:p>
          <a:p>
            <a:r>
              <a:rPr lang="en-CA" dirty="0"/>
              <a:t>Optional: Change Background Colour </a:t>
            </a:r>
          </a:p>
          <a:p>
            <a:pPr marL="411480" lvl="1" indent="0">
              <a:buNone/>
            </a:pPr>
            <a:endParaRPr lang="en-CA" dirty="0"/>
          </a:p>
        </p:txBody>
      </p:sp>
      <p:pic>
        <p:nvPicPr>
          <p:cNvPr id="5" name="Picture 4"/>
          <p:cNvPicPr>
            <a:picLocks noChangeAspect="1"/>
          </p:cNvPicPr>
          <p:nvPr/>
        </p:nvPicPr>
        <p:blipFill>
          <a:blip r:embed="rId2"/>
          <a:stretch>
            <a:fillRect/>
          </a:stretch>
        </p:blipFill>
        <p:spPr>
          <a:xfrm>
            <a:off x="2445710" y="3283960"/>
            <a:ext cx="6613992" cy="2582773"/>
          </a:xfrm>
          <a:prstGeom prst="rect">
            <a:avLst/>
          </a:prstGeom>
        </p:spPr>
      </p:pic>
    </p:spTree>
    <p:extLst>
      <p:ext uri="{BB962C8B-B14F-4D97-AF65-F5344CB8AC3E}">
        <p14:creationId xmlns:p14="http://schemas.microsoft.com/office/powerpoint/2010/main" val="24745960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Mobile Header</a:t>
            </a:r>
          </a:p>
        </p:txBody>
      </p:sp>
      <p:sp>
        <p:nvSpPr>
          <p:cNvPr id="3" name="Content Placeholder 2"/>
          <p:cNvSpPr>
            <a:spLocks noGrp="1"/>
          </p:cNvSpPr>
          <p:nvPr>
            <p:ph idx="1"/>
          </p:nvPr>
        </p:nvSpPr>
        <p:spPr/>
        <p:txBody>
          <a:bodyPr/>
          <a:lstStyle/>
          <a:p>
            <a:r>
              <a:rPr lang="en-CA" dirty="0"/>
              <a:t>Shown on the mobile version of the Portal</a:t>
            </a:r>
          </a:p>
          <a:p>
            <a:r>
              <a:rPr lang="en-CA" dirty="0"/>
              <a:t>Set 4 lines of information for the header</a:t>
            </a:r>
          </a:p>
          <a:p>
            <a:pPr lvl="1"/>
            <a:r>
              <a:rPr lang="en-CA" dirty="0"/>
              <a:t>Select the information from the Dropdown boxes</a:t>
            </a:r>
          </a:p>
          <a:p>
            <a:pPr lvl="1"/>
            <a:r>
              <a:rPr lang="en-CA" dirty="0"/>
              <a:t>Dropdown boxes are populated from the Information tab</a:t>
            </a:r>
          </a:p>
          <a:p>
            <a:r>
              <a:rPr lang="en-CA" dirty="0"/>
              <a:t>Set a photo for the Mobile header</a:t>
            </a:r>
          </a:p>
          <a:p>
            <a:r>
              <a:rPr lang="en-CA" dirty="0"/>
              <a:t>Click save to update the header</a:t>
            </a:r>
          </a:p>
        </p:txBody>
      </p:sp>
      <p:pic>
        <p:nvPicPr>
          <p:cNvPr id="4" name="Picture 3"/>
          <p:cNvPicPr>
            <a:picLocks noChangeAspect="1"/>
          </p:cNvPicPr>
          <p:nvPr/>
        </p:nvPicPr>
        <p:blipFill>
          <a:blip r:embed="rId3"/>
          <a:stretch>
            <a:fillRect/>
          </a:stretch>
        </p:blipFill>
        <p:spPr>
          <a:xfrm>
            <a:off x="6857870" y="3641558"/>
            <a:ext cx="4212590" cy="2177366"/>
          </a:xfrm>
          <a:prstGeom prst="rect">
            <a:avLst/>
          </a:prstGeom>
        </p:spPr>
      </p:pic>
    </p:spTree>
    <p:extLst>
      <p:ext uri="{BB962C8B-B14F-4D97-AF65-F5344CB8AC3E}">
        <p14:creationId xmlns:p14="http://schemas.microsoft.com/office/powerpoint/2010/main" val="20894740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130" y="301533"/>
            <a:ext cx="9465527" cy="1325563"/>
          </a:xfrm>
        </p:spPr>
        <p:txBody>
          <a:bodyPr/>
          <a:lstStyle/>
          <a:p>
            <a:r>
              <a:rPr lang="en-CA" dirty="0"/>
              <a:t>Portal Information</a:t>
            </a:r>
          </a:p>
        </p:txBody>
      </p:sp>
      <p:sp>
        <p:nvSpPr>
          <p:cNvPr id="3" name="Content Placeholder 2"/>
          <p:cNvSpPr>
            <a:spLocks noGrp="1"/>
          </p:cNvSpPr>
          <p:nvPr>
            <p:ph idx="1"/>
          </p:nvPr>
        </p:nvSpPr>
        <p:spPr>
          <a:xfrm>
            <a:off x="284130" y="1716711"/>
            <a:ext cx="9465527" cy="4351338"/>
          </a:xfrm>
        </p:spPr>
        <p:txBody>
          <a:bodyPr/>
          <a:lstStyle/>
          <a:p>
            <a:r>
              <a:rPr lang="en-CA" sz="2400" dirty="0"/>
              <a:t>Displayed on the left side of the Client portal</a:t>
            </a:r>
          </a:p>
          <a:p>
            <a:r>
              <a:rPr lang="en-CA" sz="2400" dirty="0"/>
              <a:t>Up to 10 lines of information</a:t>
            </a:r>
          </a:p>
          <a:p>
            <a:r>
              <a:rPr lang="en-CA" sz="2400" dirty="0"/>
              <a:t>Preview of what it looks like on the left side</a:t>
            </a:r>
          </a:p>
          <a:p>
            <a:r>
              <a:rPr lang="en-CA" sz="2400" dirty="0"/>
              <a:t>Click save to update the Portal</a:t>
            </a:r>
          </a:p>
          <a:p>
            <a:r>
              <a:rPr lang="en-CA" sz="2400" dirty="0"/>
              <a:t>Use check boxes to include listings on the </a:t>
            </a:r>
            <a:br>
              <a:rPr lang="en-CA" sz="2400" dirty="0"/>
            </a:br>
            <a:r>
              <a:rPr lang="en-CA" sz="2400" dirty="0"/>
              <a:t>Welcome page of the portal</a:t>
            </a:r>
          </a:p>
          <a:p>
            <a:endParaRPr lang="en-CA"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4365" y="1378455"/>
            <a:ext cx="5165018" cy="3983477"/>
          </a:xfrm>
          <a:prstGeom prst="rect">
            <a:avLst/>
          </a:prstGeom>
        </p:spPr>
      </p:pic>
    </p:spTree>
    <p:extLst>
      <p:ext uri="{BB962C8B-B14F-4D97-AF65-F5344CB8AC3E}">
        <p14:creationId xmlns:p14="http://schemas.microsoft.com/office/powerpoint/2010/main" val="6051938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3235" y="166483"/>
            <a:ext cx="9465527" cy="1325563"/>
          </a:xfrm>
        </p:spPr>
        <p:txBody>
          <a:bodyPr/>
          <a:lstStyle/>
          <a:p>
            <a:r>
              <a:rPr lang="en-CA" dirty="0"/>
              <a:t>Email Signature</a:t>
            </a:r>
          </a:p>
        </p:txBody>
      </p:sp>
      <p:sp>
        <p:nvSpPr>
          <p:cNvPr id="3" name="Content Placeholder 2"/>
          <p:cNvSpPr>
            <a:spLocks noGrp="1"/>
          </p:cNvSpPr>
          <p:nvPr>
            <p:ph idx="1"/>
          </p:nvPr>
        </p:nvSpPr>
        <p:spPr>
          <a:xfrm>
            <a:off x="1363234" y="1449775"/>
            <a:ext cx="9465527" cy="4351338"/>
          </a:xfrm>
        </p:spPr>
        <p:txBody>
          <a:bodyPr/>
          <a:lstStyle/>
          <a:p>
            <a:r>
              <a:rPr lang="en-CA" dirty="0"/>
              <a:t>Appears at the bottom of all outgoing messages from Matrix</a:t>
            </a:r>
          </a:p>
          <a:p>
            <a:r>
              <a:rPr lang="en-CA" dirty="0"/>
              <a:t>Fully customizable (font size/colour/style, images etc.)</a:t>
            </a:r>
          </a:p>
        </p:txBody>
      </p:sp>
      <p:pic>
        <p:nvPicPr>
          <p:cNvPr id="4" name="Picture 3"/>
          <p:cNvPicPr>
            <a:picLocks noChangeAspect="1"/>
          </p:cNvPicPr>
          <p:nvPr/>
        </p:nvPicPr>
        <p:blipFill>
          <a:blip r:embed="rId3"/>
          <a:stretch>
            <a:fillRect/>
          </a:stretch>
        </p:blipFill>
        <p:spPr>
          <a:xfrm>
            <a:off x="3880482" y="2473801"/>
            <a:ext cx="4431030" cy="3222567"/>
          </a:xfrm>
          <a:prstGeom prst="rect">
            <a:avLst/>
          </a:prstGeom>
        </p:spPr>
      </p:pic>
    </p:spTree>
    <p:extLst>
      <p:ext uri="{BB962C8B-B14F-4D97-AF65-F5344CB8AC3E}">
        <p14:creationId xmlns:p14="http://schemas.microsoft.com/office/powerpoint/2010/main" val="3158379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Class Activity: Setup Email Signature</a:t>
            </a:r>
          </a:p>
        </p:txBody>
      </p:sp>
      <p:sp>
        <p:nvSpPr>
          <p:cNvPr id="3" name="Content Placeholder 2"/>
          <p:cNvSpPr>
            <a:spLocks noGrp="1"/>
          </p:cNvSpPr>
          <p:nvPr>
            <p:ph idx="1"/>
          </p:nvPr>
        </p:nvSpPr>
        <p:spPr/>
        <p:txBody>
          <a:bodyPr/>
          <a:lstStyle/>
          <a:p>
            <a:r>
              <a:rPr lang="en-CA" dirty="0"/>
              <a:t>Time 10 minutes</a:t>
            </a:r>
          </a:p>
          <a:p>
            <a:r>
              <a:rPr lang="en-CA" dirty="0"/>
              <a:t>Create your Email Signature</a:t>
            </a:r>
          </a:p>
          <a:p>
            <a:pPr marL="411480" lvl="1" indent="0">
              <a:buNone/>
            </a:pPr>
            <a:endParaRPr lang="en-CA" dirty="0"/>
          </a:p>
        </p:txBody>
      </p:sp>
      <p:pic>
        <p:nvPicPr>
          <p:cNvPr id="4" name="Picture 3"/>
          <p:cNvPicPr>
            <a:picLocks noChangeAspect="1"/>
          </p:cNvPicPr>
          <p:nvPr/>
        </p:nvPicPr>
        <p:blipFill>
          <a:blip r:embed="rId2"/>
          <a:stretch>
            <a:fillRect/>
          </a:stretch>
        </p:blipFill>
        <p:spPr>
          <a:xfrm>
            <a:off x="3276465" y="2974813"/>
            <a:ext cx="4566278" cy="2711460"/>
          </a:xfrm>
          <a:prstGeom prst="rect">
            <a:avLst/>
          </a:prstGeom>
        </p:spPr>
      </p:pic>
    </p:spTree>
    <p:extLst>
      <p:ext uri="{BB962C8B-B14F-4D97-AF65-F5344CB8AC3E}">
        <p14:creationId xmlns:p14="http://schemas.microsoft.com/office/powerpoint/2010/main" val="27021949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000" dirty="0"/>
              <a:t>Searching Matrix For Properties</a:t>
            </a:r>
          </a:p>
        </p:txBody>
      </p:sp>
      <p:pic>
        <p:nvPicPr>
          <p:cNvPr id="3" name="Picture 2"/>
          <p:cNvPicPr>
            <a:picLocks noChangeAspect="1"/>
          </p:cNvPicPr>
          <p:nvPr/>
        </p:nvPicPr>
        <p:blipFill>
          <a:blip r:embed="rId3"/>
          <a:stretch>
            <a:fillRect/>
          </a:stretch>
        </p:blipFill>
        <p:spPr>
          <a:xfrm>
            <a:off x="4507293" y="1237391"/>
            <a:ext cx="6800606" cy="4347628"/>
          </a:xfrm>
          <a:prstGeom prst="rect">
            <a:avLst/>
          </a:prstGeom>
        </p:spPr>
      </p:pic>
      <p:pic>
        <p:nvPicPr>
          <p:cNvPr id="4" name="Picture 3">
            <a:extLst>
              <a:ext uri="{FF2B5EF4-FFF2-40B4-BE49-F238E27FC236}">
                <a16:creationId xmlns:a16="http://schemas.microsoft.com/office/drawing/2014/main" id="{BF3920DC-032C-4148-A7A2-4B0167FDD68D}"/>
              </a:ext>
            </a:extLst>
          </p:cNvPr>
          <p:cNvPicPr>
            <a:picLocks noChangeAspect="1"/>
          </p:cNvPicPr>
          <p:nvPr/>
        </p:nvPicPr>
        <p:blipFill>
          <a:blip r:embed="rId4"/>
          <a:stretch>
            <a:fillRect/>
          </a:stretch>
        </p:blipFill>
        <p:spPr>
          <a:xfrm>
            <a:off x="971350" y="1842164"/>
            <a:ext cx="3157648" cy="3568800"/>
          </a:xfrm>
          <a:prstGeom prst="rect">
            <a:avLst/>
          </a:prstGeom>
        </p:spPr>
      </p:pic>
    </p:spTree>
    <p:extLst>
      <p:ext uri="{BB962C8B-B14F-4D97-AF65-F5344CB8AC3E}">
        <p14:creationId xmlns:p14="http://schemas.microsoft.com/office/powerpoint/2010/main" val="7824509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Navigating Searches </a:t>
            </a:r>
          </a:p>
        </p:txBody>
      </p:sp>
      <p:sp>
        <p:nvSpPr>
          <p:cNvPr id="3" name="Content Placeholder 2"/>
          <p:cNvSpPr>
            <a:spLocks noGrp="1"/>
          </p:cNvSpPr>
          <p:nvPr>
            <p:ph idx="1"/>
          </p:nvPr>
        </p:nvSpPr>
        <p:spPr/>
        <p:txBody>
          <a:bodyPr/>
          <a:lstStyle/>
          <a:p>
            <a:r>
              <a:rPr lang="en-CA" dirty="0"/>
              <a:t>Try to avoid using the back button in the browser</a:t>
            </a:r>
          </a:p>
          <a:p>
            <a:r>
              <a:rPr lang="en-CA" dirty="0"/>
              <a:t>Instead use the three tabs to navigate from any of the pages to any of the other pages.</a:t>
            </a:r>
          </a:p>
          <a:p>
            <a:r>
              <a:rPr lang="en-CA" dirty="0"/>
              <a:t>This will prevent losing what you are working on</a:t>
            </a:r>
          </a:p>
        </p:txBody>
      </p:sp>
      <p:pic>
        <p:nvPicPr>
          <p:cNvPr id="4" name="Picture 3"/>
          <p:cNvPicPr>
            <a:picLocks noChangeAspect="1"/>
          </p:cNvPicPr>
          <p:nvPr/>
        </p:nvPicPr>
        <p:blipFill>
          <a:blip r:embed="rId3"/>
          <a:stretch>
            <a:fillRect/>
          </a:stretch>
        </p:blipFill>
        <p:spPr>
          <a:xfrm>
            <a:off x="1785040" y="3966116"/>
            <a:ext cx="8491925" cy="170347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895365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14759" y="0"/>
            <a:ext cx="9465527" cy="1325563"/>
          </a:xfrm>
        </p:spPr>
        <p:txBody>
          <a:bodyPr/>
          <a:lstStyle/>
          <a:p>
            <a:r>
              <a:rPr lang="en-CA" dirty="0"/>
              <a:t>Multi Select Criteria</a:t>
            </a:r>
          </a:p>
        </p:txBody>
      </p:sp>
      <p:sp>
        <p:nvSpPr>
          <p:cNvPr id="3" name="Content Placeholder 2"/>
          <p:cNvSpPr>
            <a:spLocks noGrp="1"/>
          </p:cNvSpPr>
          <p:nvPr>
            <p:ph idx="1"/>
          </p:nvPr>
        </p:nvSpPr>
        <p:spPr>
          <a:xfrm>
            <a:off x="414758" y="944894"/>
            <a:ext cx="9465527" cy="4351338"/>
          </a:xfrm>
        </p:spPr>
        <p:txBody>
          <a:bodyPr>
            <a:normAutofit/>
          </a:bodyPr>
          <a:lstStyle/>
          <a:p>
            <a:r>
              <a:rPr lang="en-CA" dirty="0"/>
              <a:t>Status, District and Sub-district are multi select boxes that allow the selection of several options</a:t>
            </a:r>
          </a:p>
          <a:p>
            <a:r>
              <a:rPr lang="en-CA" dirty="0"/>
              <a:t>Hold control and click on options to add or remove them</a:t>
            </a:r>
          </a:p>
          <a:p>
            <a:r>
              <a:rPr lang="en-CA" dirty="0"/>
              <a:t>Use the “or” and “not” radio button to either include or exclude the selections</a:t>
            </a:r>
          </a:p>
          <a:p>
            <a:r>
              <a:rPr lang="en-CA" dirty="0"/>
              <a:t>If multiple Districts are selected, the appropriate sub-districts will be in the same order as the Districts are listed</a:t>
            </a:r>
          </a:p>
          <a:p>
            <a:endParaRPr lang="en-CA" dirty="0"/>
          </a:p>
        </p:txBody>
      </p:sp>
      <p:pic>
        <p:nvPicPr>
          <p:cNvPr id="2" name="Picture 1"/>
          <p:cNvPicPr>
            <a:picLocks noChangeAspect="1"/>
          </p:cNvPicPr>
          <p:nvPr/>
        </p:nvPicPr>
        <p:blipFill>
          <a:blip r:embed="rId3"/>
          <a:stretch>
            <a:fillRect/>
          </a:stretch>
        </p:blipFill>
        <p:spPr>
          <a:xfrm>
            <a:off x="1830644" y="4179769"/>
            <a:ext cx="4695825" cy="1552575"/>
          </a:xfrm>
          <a:prstGeom prst="rect">
            <a:avLst/>
          </a:prstGeom>
        </p:spPr>
      </p:pic>
      <p:pic>
        <p:nvPicPr>
          <p:cNvPr id="7" name="Picture 6"/>
          <p:cNvPicPr>
            <a:picLocks noChangeAspect="1"/>
          </p:cNvPicPr>
          <p:nvPr/>
        </p:nvPicPr>
        <p:blipFill>
          <a:blip r:embed="rId4"/>
          <a:stretch>
            <a:fillRect/>
          </a:stretch>
        </p:blipFill>
        <p:spPr>
          <a:xfrm>
            <a:off x="6686727" y="4131605"/>
            <a:ext cx="2257425" cy="1733550"/>
          </a:xfrm>
          <a:prstGeom prst="rect">
            <a:avLst/>
          </a:prstGeom>
        </p:spPr>
      </p:pic>
      <p:pic>
        <p:nvPicPr>
          <p:cNvPr id="8" name="Picture 7"/>
          <p:cNvPicPr>
            <a:picLocks noChangeAspect="1"/>
          </p:cNvPicPr>
          <p:nvPr/>
        </p:nvPicPr>
        <p:blipFill>
          <a:blip r:embed="rId5"/>
          <a:stretch>
            <a:fillRect/>
          </a:stretch>
        </p:blipFill>
        <p:spPr>
          <a:xfrm>
            <a:off x="9687007" y="2199092"/>
            <a:ext cx="2276475" cy="3171825"/>
          </a:xfrm>
          <a:prstGeom prst="rect">
            <a:avLst/>
          </a:prstGeom>
        </p:spPr>
      </p:pic>
    </p:spTree>
    <p:extLst>
      <p:ext uri="{BB962C8B-B14F-4D97-AF65-F5344CB8AC3E}">
        <p14:creationId xmlns:p14="http://schemas.microsoft.com/office/powerpoint/2010/main" val="4312323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Street Search</a:t>
            </a:r>
          </a:p>
        </p:txBody>
      </p:sp>
      <p:sp>
        <p:nvSpPr>
          <p:cNvPr id="3" name="Content Placeholder 2"/>
          <p:cNvSpPr>
            <a:spLocks noGrp="1"/>
          </p:cNvSpPr>
          <p:nvPr>
            <p:ph idx="1"/>
          </p:nvPr>
        </p:nvSpPr>
        <p:spPr>
          <a:xfrm>
            <a:off x="1363235" y="1290749"/>
            <a:ext cx="9465527" cy="4351338"/>
          </a:xfrm>
        </p:spPr>
        <p:txBody>
          <a:bodyPr>
            <a:normAutofit/>
          </a:bodyPr>
          <a:lstStyle/>
          <a:p>
            <a:pPr marL="285750" indent="-285750"/>
            <a:r>
              <a:rPr lang="en-CA" dirty="0"/>
              <a:t>Search by name but do not include type/direction</a:t>
            </a:r>
          </a:p>
          <a:p>
            <a:pPr marL="285750" indent="-285750"/>
            <a:r>
              <a:rPr lang="en-CA" dirty="0"/>
              <a:t>You can use a Wildcard to enhance your Search</a:t>
            </a:r>
          </a:p>
          <a:p>
            <a:pPr marL="742950" lvl="1" indent="-285750"/>
            <a:r>
              <a:rPr lang="en-CA" sz="2200" dirty="0"/>
              <a:t>* (Shift+8)  is the Wildcard</a:t>
            </a:r>
          </a:p>
          <a:p>
            <a:pPr marL="742950" lvl="1" indent="-285750"/>
            <a:r>
              <a:rPr lang="en-CA" sz="2200" dirty="0"/>
              <a:t>Put an * before the word to search for anything ending in that word</a:t>
            </a:r>
          </a:p>
          <a:p>
            <a:pPr marL="742950" lvl="1" indent="-285750"/>
            <a:r>
              <a:rPr lang="en-CA" sz="2200" dirty="0"/>
              <a:t>Put an * after the word to search for anything starting with that word</a:t>
            </a:r>
          </a:p>
          <a:p>
            <a:pPr marL="742950" lvl="1" indent="-285750"/>
            <a:r>
              <a:rPr lang="en-CA" sz="2200" dirty="0"/>
              <a:t>Surround a word with two *’s to find anything containing that word </a:t>
            </a:r>
          </a:p>
          <a:p>
            <a:pPr marL="285750" indent="-285750"/>
            <a:r>
              <a:rPr lang="en-CA" dirty="0"/>
              <a:t>Use an ! before a street name to exclude the street name</a:t>
            </a:r>
          </a:p>
          <a:p>
            <a:pPr marL="285750" indent="-285750"/>
            <a:r>
              <a:rPr lang="en-CA" dirty="0"/>
              <a:t>Use the more button to search additional streets</a:t>
            </a:r>
          </a:p>
          <a:p>
            <a:pPr marL="285750" indent="-285750"/>
            <a:endParaRPr lang="en-CA" dirty="0"/>
          </a:p>
          <a:p>
            <a:endParaRPr lang="en-CA" dirty="0"/>
          </a:p>
        </p:txBody>
      </p:sp>
      <p:pic>
        <p:nvPicPr>
          <p:cNvPr id="5" name="Picture 4"/>
          <p:cNvPicPr>
            <a:picLocks noChangeAspect="1"/>
          </p:cNvPicPr>
          <p:nvPr/>
        </p:nvPicPr>
        <p:blipFill>
          <a:blip r:embed="rId3"/>
          <a:stretch>
            <a:fillRect/>
          </a:stretch>
        </p:blipFill>
        <p:spPr>
          <a:xfrm>
            <a:off x="2911323" y="4988284"/>
            <a:ext cx="5055755" cy="881688"/>
          </a:xfrm>
          <a:prstGeom prst="rect">
            <a:avLst/>
          </a:prstGeom>
          <a:ln>
            <a:solidFill>
              <a:schemeClr val="tx1"/>
            </a:solidFill>
          </a:ln>
        </p:spPr>
      </p:pic>
    </p:spTree>
    <p:extLst>
      <p:ext uri="{BB962C8B-B14F-4D97-AF65-F5344CB8AC3E}">
        <p14:creationId xmlns:p14="http://schemas.microsoft.com/office/powerpoint/2010/main" val="7957304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Street Search Examples</a:t>
            </a:r>
          </a:p>
        </p:txBody>
      </p:sp>
      <p:sp>
        <p:nvSpPr>
          <p:cNvPr id="2" name="Subtitle 1">
            <a:extLst>
              <a:ext uri="{FF2B5EF4-FFF2-40B4-BE49-F238E27FC236}">
                <a16:creationId xmlns:a16="http://schemas.microsoft.com/office/drawing/2014/main" id="{7B4DBB4E-9D3B-4743-9FFC-D4F1338CD69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10591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Technical Requirements</a:t>
            </a:r>
          </a:p>
        </p:txBody>
      </p:sp>
      <p:sp>
        <p:nvSpPr>
          <p:cNvPr id="3" name="Content Placeholder 2"/>
          <p:cNvSpPr>
            <a:spLocks noGrp="1"/>
          </p:cNvSpPr>
          <p:nvPr>
            <p:ph idx="1"/>
          </p:nvPr>
        </p:nvSpPr>
        <p:spPr>
          <a:xfrm>
            <a:off x="1363235" y="1557685"/>
            <a:ext cx="9465527" cy="4351338"/>
          </a:xfrm>
        </p:spPr>
        <p:txBody>
          <a:bodyPr>
            <a:normAutofit lnSpcReduction="10000"/>
          </a:bodyPr>
          <a:lstStyle/>
          <a:p>
            <a:r>
              <a:rPr lang="en-US" dirty="0"/>
              <a:t>Works on all Current and Updated Operating Systems</a:t>
            </a:r>
          </a:p>
          <a:p>
            <a:pPr lvl="1"/>
            <a:r>
              <a:rPr lang="en-US" dirty="0"/>
              <a:t>Windows 7,8.1,10</a:t>
            </a:r>
          </a:p>
          <a:p>
            <a:pPr lvl="1"/>
            <a:r>
              <a:rPr lang="en-US" dirty="0" err="1"/>
              <a:t>macOS</a:t>
            </a:r>
            <a:r>
              <a:rPr lang="en-US" dirty="0"/>
              <a:t> 10.12</a:t>
            </a:r>
          </a:p>
          <a:p>
            <a:r>
              <a:rPr lang="en-US" dirty="0"/>
              <a:t>Works with all Current and up to date browsers</a:t>
            </a:r>
          </a:p>
          <a:p>
            <a:pPr lvl="1"/>
            <a:r>
              <a:rPr lang="en-US" dirty="0"/>
              <a:t>Chrome</a:t>
            </a:r>
          </a:p>
          <a:p>
            <a:pPr lvl="1"/>
            <a:r>
              <a:rPr lang="en-US" dirty="0"/>
              <a:t>Firefox</a:t>
            </a:r>
          </a:p>
          <a:p>
            <a:pPr lvl="1"/>
            <a:r>
              <a:rPr lang="en-US" dirty="0"/>
              <a:t>Safari</a:t>
            </a:r>
          </a:p>
          <a:p>
            <a:pPr lvl="1"/>
            <a:r>
              <a:rPr lang="en-US" dirty="0"/>
              <a:t>Edge/Internet Explorer</a:t>
            </a:r>
          </a:p>
          <a:p>
            <a:r>
              <a:rPr lang="en-US" dirty="0"/>
              <a:t>Works well on both iOS and Android phones</a:t>
            </a:r>
          </a:p>
          <a:p>
            <a:pPr lvl="1"/>
            <a:r>
              <a:rPr lang="en-US" dirty="0"/>
              <a:t>Presents a mobile version of the site</a:t>
            </a:r>
          </a:p>
          <a:p>
            <a:r>
              <a:rPr lang="en-US" dirty="0" err="1"/>
              <a:t>HomesHQ</a:t>
            </a:r>
            <a:r>
              <a:rPr lang="en-US" dirty="0"/>
              <a:t> App can be used to search listings on the system</a:t>
            </a:r>
          </a:p>
        </p:txBody>
      </p:sp>
    </p:spTree>
    <p:extLst>
      <p:ext uri="{BB962C8B-B14F-4D97-AF65-F5344CB8AC3E}">
        <p14:creationId xmlns:p14="http://schemas.microsoft.com/office/powerpoint/2010/main" val="13393348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079" y="268970"/>
            <a:ext cx="9465527" cy="1325563"/>
          </a:xfrm>
        </p:spPr>
        <p:txBody>
          <a:bodyPr>
            <a:normAutofit/>
          </a:bodyPr>
          <a:lstStyle/>
          <a:p>
            <a:r>
              <a:rPr lang="en-CA" sz="5400" dirty="0"/>
              <a:t>Date and Status</a:t>
            </a:r>
          </a:p>
        </p:txBody>
      </p:sp>
      <p:sp>
        <p:nvSpPr>
          <p:cNvPr id="3" name="Content Placeholder 2"/>
          <p:cNvSpPr>
            <a:spLocks noGrp="1"/>
          </p:cNvSpPr>
          <p:nvPr>
            <p:ph idx="1"/>
          </p:nvPr>
        </p:nvSpPr>
        <p:spPr>
          <a:xfrm>
            <a:off x="340925" y="1594533"/>
            <a:ext cx="9465527" cy="4351338"/>
          </a:xfrm>
        </p:spPr>
        <p:txBody>
          <a:bodyPr/>
          <a:lstStyle/>
          <a:p>
            <a:r>
              <a:rPr lang="en-CA" dirty="0"/>
              <a:t>Status and Date can be searched together</a:t>
            </a:r>
          </a:p>
          <a:p>
            <a:r>
              <a:rPr lang="en-CA" dirty="0"/>
              <a:t>Date searched corresponds to status type</a:t>
            </a:r>
          </a:p>
          <a:p>
            <a:r>
              <a:rPr lang="en-CA" dirty="0"/>
              <a:t>Dates are exact, use the following to search</a:t>
            </a:r>
          </a:p>
          <a:p>
            <a:pPr lvl="1"/>
            <a:r>
              <a:rPr lang="en-CA" dirty="0"/>
              <a:t>MM/DD/YYYY+ that day and forward</a:t>
            </a:r>
          </a:p>
          <a:p>
            <a:pPr lvl="1"/>
            <a:r>
              <a:rPr lang="en-CA" dirty="0"/>
              <a:t>MM/DD/YYYY- that day and back</a:t>
            </a:r>
          </a:p>
          <a:p>
            <a:pPr lvl="1"/>
            <a:r>
              <a:rPr lang="en-CA" dirty="0"/>
              <a:t>MM/DD/YYYY-MM/DD/YYYY for range</a:t>
            </a:r>
          </a:p>
          <a:p>
            <a:r>
              <a:rPr lang="en-CA" dirty="0"/>
              <a:t>0 represents today</a:t>
            </a:r>
          </a:p>
          <a:p>
            <a:pPr lvl="1"/>
            <a:r>
              <a:rPr lang="en-CA" dirty="0"/>
              <a:t>0-X : today and back X days</a:t>
            </a:r>
          </a:p>
        </p:txBody>
      </p:sp>
      <p:pic>
        <p:nvPicPr>
          <p:cNvPr id="5" name="Picture 4"/>
          <p:cNvPicPr>
            <a:picLocks noChangeAspect="1"/>
          </p:cNvPicPr>
          <p:nvPr/>
        </p:nvPicPr>
        <p:blipFill>
          <a:blip r:embed="rId2"/>
          <a:stretch>
            <a:fillRect/>
          </a:stretch>
        </p:blipFill>
        <p:spPr>
          <a:xfrm>
            <a:off x="7126057" y="1594533"/>
            <a:ext cx="4585389" cy="38567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842265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CA" dirty="0"/>
              <a:t>Price</a:t>
            </a:r>
          </a:p>
        </p:txBody>
      </p:sp>
      <p:sp>
        <p:nvSpPr>
          <p:cNvPr id="3" name="Content Placeholder 2"/>
          <p:cNvSpPr>
            <a:spLocks noGrp="1"/>
          </p:cNvSpPr>
          <p:nvPr>
            <p:ph idx="1"/>
          </p:nvPr>
        </p:nvSpPr>
        <p:spPr/>
        <p:txBody>
          <a:bodyPr>
            <a:normAutofit/>
          </a:bodyPr>
          <a:lstStyle/>
          <a:p>
            <a:r>
              <a:rPr lang="en-CA" dirty="0"/>
              <a:t>Price searches are done in thousands by default</a:t>
            </a:r>
          </a:p>
          <a:p>
            <a:r>
              <a:rPr lang="en-CA" dirty="0"/>
              <a:t>Search in a range by putting a “-” between the 2 numbers </a:t>
            </a:r>
          </a:p>
          <a:p>
            <a:r>
              <a:rPr lang="en-CA" dirty="0"/>
              <a:t>Search greater than a number using a +</a:t>
            </a:r>
          </a:p>
          <a:p>
            <a:r>
              <a:rPr lang="en-CA" dirty="0"/>
              <a:t>Search for less than a number using a –</a:t>
            </a:r>
          </a:p>
          <a:p>
            <a:r>
              <a:rPr lang="en-CA" dirty="0"/>
              <a:t>The price that is search corresponds to the status selected</a:t>
            </a:r>
          </a:p>
        </p:txBody>
      </p:sp>
      <p:pic>
        <p:nvPicPr>
          <p:cNvPr id="4" name="Picture 3"/>
          <p:cNvPicPr>
            <a:picLocks noChangeAspect="1"/>
          </p:cNvPicPr>
          <p:nvPr/>
        </p:nvPicPr>
        <p:blipFill>
          <a:blip r:embed="rId3"/>
          <a:stretch>
            <a:fillRect/>
          </a:stretch>
        </p:blipFill>
        <p:spPr>
          <a:xfrm>
            <a:off x="3719758" y="4609727"/>
            <a:ext cx="3722287" cy="8339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032099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772" y="302790"/>
            <a:ext cx="9465527" cy="1325563"/>
          </a:xfrm>
        </p:spPr>
        <p:txBody>
          <a:bodyPr/>
          <a:lstStyle/>
          <a:p>
            <a:r>
              <a:rPr lang="en-US" dirty="0"/>
              <a:t>Beds and Baths</a:t>
            </a:r>
          </a:p>
        </p:txBody>
      </p:sp>
      <p:sp>
        <p:nvSpPr>
          <p:cNvPr id="3" name="Content Placeholder 2"/>
          <p:cNvSpPr>
            <a:spLocks noGrp="1"/>
          </p:cNvSpPr>
          <p:nvPr>
            <p:ph idx="1"/>
          </p:nvPr>
        </p:nvSpPr>
        <p:spPr>
          <a:xfrm>
            <a:off x="715772" y="1455454"/>
            <a:ext cx="9465527" cy="4351338"/>
          </a:xfrm>
        </p:spPr>
        <p:txBody>
          <a:bodyPr/>
          <a:lstStyle/>
          <a:p>
            <a:r>
              <a:rPr lang="en-US" dirty="0"/>
              <a:t>Number fields</a:t>
            </a:r>
          </a:p>
          <a:p>
            <a:pPr lvl="1"/>
            <a:r>
              <a:rPr lang="en-US" dirty="0"/>
              <a:t>X+ = that many and greater</a:t>
            </a:r>
          </a:p>
          <a:p>
            <a:pPr lvl="1"/>
            <a:r>
              <a:rPr lang="en-US" dirty="0"/>
              <a:t>X- = that many and less</a:t>
            </a:r>
          </a:p>
          <a:p>
            <a:pPr lvl="1"/>
            <a:r>
              <a:rPr lang="en-US" dirty="0"/>
              <a:t>X-Y = the range X – Y</a:t>
            </a:r>
          </a:p>
          <a:p>
            <a:r>
              <a:rPr lang="en-US" dirty="0"/>
              <a:t>Bedrooms: Any combination of above and below grade</a:t>
            </a:r>
          </a:p>
          <a:p>
            <a:r>
              <a:rPr lang="en-US" dirty="0"/>
              <a:t>Total Baths: Any Combination of Full and Half</a:t>
            </a:r>
          </a:p>
        </p:txBody>
      </p:sp>
      <p:pic>
        <p:nvPicPr>
          <p:cNvPr id="4" name="Picture 3"/>
          <p:cNvPicPr>
            <a:picLocks noChangeAspect="1"/>
          </p:cNvPicPr>
          <p:nvPr/>
        </p:nvPicPr>
        <p:blipFill>
          <a:blip r:embed="rId2"/>
          <a:stretch>
            <a:fillRect/>
          </a:stretch>
        </p:blipFill>
        <p:spPr>
          <a:xfrm>
            <a:off x="9155631" y="1172180"/>
            <a:ext cx="2539729" cy="3425292"/>
          </a:xfrm>
          <a:prstGeom prst="rect">
            <a:avLst/>
          </a:prstGeom>
        </p:spPr>
      </p:pic>
    </p:spTree>
    <p:extLst>
      <p:ext uri="{BB962C8B-B14F-4D97-AF65-F5344CB8AC3E}">
        <p14:creationId xmlns:p14="http://schemas.microsoft.com/office/powerpoint/2010/main" val="2902512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Location Search</a:t>
            </a:r>
          </a:p>
        </p:txBody>
      </p:sp>
      <p:sp>
        <p:nvSpPr>
          <p:cNvPr id="3" name="Content Placeholder 2"/>
          <p:cNvSpPr>
            <a:spLocks noGrp="1"/>
          </p:cNvSpPr>
          <p:nvPr>
            <p:ph idx="1"/>
          </p:nvPr>
        </p:nvSpPr>
        <p:spPr>
          <a:xfrm>
            <a:off x="1363236" y="1319146"/>
            <a:ext cx="9465527" cy="4351338"/>
          </a:xfrm>
        </p:spPr>
        <p:txBody>
          <a:bodyPr/>
          <a:lstStyle/>
          <a:p>
            <a:r>
              <a:rPr lang="en-CA" dirty="0"/>
              <a:t>Enter Address</a:t>
            </a:r>
          </a:p>
          <a:p>
            <a:r>
              <a:rPr lang="en-CA" dirty="0"/>
              <a:t>Use dropdown box to select how large a radius to use</a:t>
            </a:r>
          </a:p>
          <a:p>
            <a:r>
              <a:rPr lang="en-CA" dirty="0"/>
              <a:t>Automatically draws a radius on the map when searching</a:t>
            </a:r>
          </a:p>
        </p:txBody>
      </p:sp>
      <p:pic>
        <p:nvPicPr>
          <p:cNvPr id="4" name="Content Placeholder 3"/>
          <p:cNvPicPr>
            <a:picLocks noChangeAspect="1"/>
          </p:cNvPicPr>
          <p:nvPr/>
        </p:nvPicPr>
        <p:blipFill>
          <a:blip r:embed="rId2" cstate="print"/>
          <a:stretch>
            <a:fillRect/>
          </a:stretch>
        </p:blipFill>
        <p:spPr>
          <a:xfrm>
            <a:off x="1432121" y="3838914"/>
            <a:ext cx="5038725" cy="4568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3" cstate="print"/>
          <a:stretch>
            <a:fillRect/>
          </a:stretch>
        </p:blipFill>
        <p:spPr>
          <a:xfrm>
            <a:off x="7207934" y="2759675"/>
            <a:ext cx="3866525" cy="3072165"/>
          </a:xfrm>
          <a:prstGeom prst="rect">
            <a:avLst/>
          </a:prstGeom>
        </p:spPr>
      </p:pic>
    </p:spTree>
    <p:extLst>
      <p:ext uri="{BB962C8B-B14F-4D97-AF65-F5344CB8AC3E}">
        <p14:creationId xmlns:p14="http://schemas.microsoft.com/office/powerpoint/2010/main" val="11696248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Room Search</a:t>
            </a:r>
          </a:p>
        </p:txBody>
      </p:sp>
      <p:sp>
        <p:nvSpPr>
          <p:cNvPr id="3" name="Content Placeholder 2"/>
          <p:cNvSpPr>
            <a:spLocks noGrp="1"/>
          </p:cNvSpPr>
          <p:nvPr>
            <p:ph idx="1"/>
          </p:nvPr>
        </p:nvSpPr>
        <p:spPr>
          <a:xfrm>
            <a:off x="1363235" y="1336184"/>
            <a:ext cx="9465527" cy="4351338"/>
          </a:xfrm>
        </p:spPr>
        <p:txBody>
          <a:bodyPr/>
          <a:lstStyle/>
          <a:p>
            <a:r>
              <a:rPr lang="en-CA" dirty="0"/>
              <a:t>Search by</a:t>
            </a:r>
          </a:p>
          <a:p>
            <a:pPr lvl="1"/>
            <a:r>
              <a:rPr lang="en-CA" dirty="0"/>
              <a:t>Room Type</a:t>
            </a:r>
          </a:p>
          <a:p>
            <a:pPr lvl="1"/>
            <a:r>
              <a:rPr lang="en-CA" dirty="0"/>
              <a:t>Room Level</a:t>
            </a:r>
          </a:p>
          <a:p>
            <a:pPr lvl="1"/>
            <a:r>
              <a:rPr lang="en-CA" dirty="0"/>
              <a:t>Feature Code</a:t>
            </a:r>
          </a:p>
          <a:p>
            <a:r>
              <a:rPr lang="en-CA" dirty="0"/>
              <a:t>Search multiple rooms by clicking “more”</a:t>
            </a:r>
          </a:p>
        </p:txBody>
      </p:sp>
      <p:pic>
        <p:nvPicPr>
          <p:cNvPr id="5" name="Picture 4"/>
          <p:cNvPicPr>
            <a:picLocks noChangeAspect="1"/>
          </p:cNvPicPr>
          <p:nvPr/>
        </p:nvPicPr>
        <p:blipFill>
          <a:blip r:embed="rId2"/>
          <a:stretch>
            <a:fillRect/>
          </a:stretch>
        </p:blipFill>
        <p:spPr>
          <a:xfrm>
            <a:off x="1715110" y="3798214"/>
            <a:ext cx="7950242" cy="15450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403702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6118" y="2140684"/>
            <a:ext cx="6088272" cy="2677656"/>
          </a:xfrm>
          <a:prstGeom prst="rect">
            <a:avLst/>
          </a:prstGeom>
          <a:noFill/>
        </p:spPr>
        <p:txBody>
          <a:bodyPr wrap="square" rtlCol="0">
            <a:spAutoFit/>
          </a:bodyPr>
          <a:lstStyle/>
          <a:p>
            <a:pPr marL="285750" indent="-285750">
              <a:buFont typeface="Arial" panose="020B0604020202020204" pitchFamily="34" charset="0"/>
              <a:buChar char="•"/>
            </a:pPr>
            <a:r>
              <a:rPr lang="en-CA" sz="2400" dirty="0"/>
              <a:t>Add more fields to search by clicking the “add” link at the bottom of the Search page</a:t>
            </a:r>
          </a:p>
          <a:p>
            <a:pPr marL="285750" indent="-285750">
              <a:buFont typeface="Arial" panose="020B0604020202020204" pitchFamily="34" charset="0"/>
              <a:buChar char="•"/>
            </a:pPr>
            <a:r>
              <a:rPr lang="en-CA" sz="2400" dirty="0"/>
              <a:t>Select the field from the left hand box and click “add”</a:t>
            </a:r>
          </a:p>
          <a:p>
            <a:pPr marL="285750" indent="-285750">
              <a:buFont typeface="Arial" panose="020B0604020202020204" pitchFamily="34" charset="0"/>
              <a:buChar char="•"/>
            </a:pPr>
            <a:r>
              <a:rPr lang="en-CA" sz="2400" dirty="0"/>
              <a:t>Click “Back” to return to the search screen</a:t>
            </a:r>
          </a:p>
          <a:p>
            <a:pPr marL="285750" indent="-285750">
              <a:buFont typeface="Arial" panose="020B0604020202020204" pitchFamily="34" charset="0"/>
              <a:buChar char="•"/>
            </a:pPr>
            <a:r>
              <a:rPr lang="en-CA" sz="2400" dirty="0"/>
              <a:t>The added fields will appear at the bottom of the page</a:t>
            </a:r>
          </a:p>
        </p:txBody>
      </p:sp>
      <p:sp>
        <p:nvSpPr>
          <p:cNvPr id="6" name="Title 1"/>
          <p:cNvSpPr>
            <a:spLocks noGrp="1"/>
          </p:cNvSpPr>
          <p:nvPr>
            <p:ph type="title"/>
          </p:nvPr>
        </p:nvSpPr>
        <p:spPr>
          <a:xfrm>
            <a:off x="426118" y="278963"/>
            <a:ext cx="9465527" cy="1325563"/>
          </a:xfrm>
        </p:spPr>
        <p:txBody>
          <a:bodyPr/>
          <a:lstStyle/>
          <a:p>
            <a:r>
              <a:rPr lang="en-CA" dirty="0"/>
              <a:t>Adding Search Criteria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2090" y="2311398"/>
            <a:ext cx="4736843" cy="2227444"/>
          </a:xfrm>
          <a:prstGeom prst="rect">
            <a:avLst/>
          </a:prstGeom>
        </p:spPr>
      </p:pic>
    </p:spTree>
    <p:extLst>
      <p:ext uri="{BB962C8B-B14F-4D97-AF65-F5344CB8AC3E}">
        <p14:creationId xmlns:p14="http://schemas.microsoft.com/office/powerpoint/2010/main" val="32075549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Class Activity: Adding Search Criteria</a:t>
            </a:r>
          </a:p>
        </p:txBody>
      </p:sp>
      <p:sp>
        <p:nvSpPr>
          <p:cNvPr id="3" name="Content Placeholder 2"/>
          <p:cNvSpPr>
            <a:spLocks noGrp="1"/>
          </p:cNvSpPr>
          <p:nvPr>
            <p:ph idx="1"/>
          </p:nvPr>
        </p:nvSpPr>
        <p:spPr/>
        <p:txBody>
          <a:bodyPr/>
          <a:lstStyle/>
          <a:p>
            <a:r>
              <a:rPr lang="en-CA" dirty="0"/>
              <a:t>Time 5 minutes</a:t>
            </a:r>
          </a:p>
          <a:p>
            <a:r>
              <a:rPr lang="en-CA" dirty="0"/>
              <a:t>Add the following criteria to your search screen</a:t>
            </a:r>
          </a:p>
          <a:p>
            <a:pPr lvl="1"/>
            <a:r>
              <a:rPr lang="en-CA" dirty="0"/>
              <a:t>Balcony</a:t>
            </a:r>
          </a:p>
          <a:p>
            <a:pPr lvl="1"/>
            <a:r>
              <a:rPr lang="en-CA" dirty="0"/>
              <a:t>Pool Type</a:t>
            </a:r>
          </a:p>
          <a:p>
            <a:pPr lvl="1"/>
            <a:r>
              <a:rPr lang="en-CA" dirty="0"/>
              <a:t>Remarks for Clients</a:t>
            </a:r>
          </a:p>
        </p:txBody>
      </p:sp>
      <p:pic>
        <p:nvPicPr>
          <p:cNvPr id="4" name="Picture 3"/>
          <p:cNvPicPr>
            <a:picLocks noChangeAspect="1"/>
          </p:cNvPicPr>
          <p:nvPr/>
        </p:nvPicPr>
        <p:blipFill>
          <a:blip r:embed="rId2"/>
          <a:stretch>
            <a:fillRect/>
          </a:stretch>
        </p:blipFill>
        <p:spPr>
          <a:xfrm>
            <a:off x="4880857" y="2885968"/>
            <a:ext cx="5877442" cy="2813670"/>
          </a:xfrm>
          <a:prstGeom prst="rect">
            <a:avLst/>
          </a:prstGeom>
        </p:spPr>
      </p:pic>
    </p:spTree>
    <p:extLst>
      <p:ext uri="{BB962C8B-B14F-4D97-AF65-F5344CB8AC3E}">
        <p14:creationId xmlns:p14="http://schemas.microsoft.com/office/powerpoint/2010/main" val="37804179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35CED-16A9-4DD5-9C71-5A0E55579ADA}"/>
              </a:ext>
            </a:extLst>
          </p:cNvPr>
          <p:cNvSpPr>
            <a:spLocks noGrp="1"/>
          </p:cNvSpPr>
          <p:nvPr>
            <p:ph type="title"/>
          </p:nvPr>
        </p:nvSpPr>
        <p:spPr/>
        <p:txBody>
          <a:bodyPr/>
          <a:lstStyle/>
          <a:p>
            <a:r>
              <a:rPr lang="en-US" dirty="0"/>
              <a:t>Open House Search</a:t>
            </a:r>
          </a:p>
        </p:txBody>
      </p:sp>
      <p:sp>
        <p:nvSpPr>
          <p:cNvPr id="3" name="Content Placeholder 2">
            <a:extLst>
              <a:ext uri="{FF2B5EF4-FFF2-40B4-BE49-F238E27FC236}">
                <a16:creationId xmlns:a16="http://schemas.microsoft.com/office/drawing/2014/main" id="{A707132C-CA6A-472D-8545-2D1428D25A0F}"/>
              </a:ext>
            </a:extLst>
          </p:cNvPr>
          <p:cNvSpPr>
            <a:spLocks noGrp="1"/>
          </p:cNvSpPr>
          <p:nvPr>
            <p:ph idx="1"/>
          </p:nvPr>
        </p:nvSpPr>
        <p:spPr/>
        <p:txBody>
          <a:bodyPr/>
          <a:lstStyle/>
          <a:p>
            <a:r>
              <a:rPr lang="en-US" dirty="0"/>
              <a:t>Find upcoming open houses (public or member)</a:t>
            </a:r>
          </a:p>
          <a:p>
            <a:r>
              <a:rPr lang="en-US" dirty="0"/>
              <a:t>Click on search tab</a:t>
            </a:r>
          </a:p>
          <a:p>
            <a:r>
              <a:rPr lang="en-US" dirty="0"/>
              <a:t>Scroll down and Click on Open House</a:t>
            </a:r>
          </a:p>
          <a:p>
            <a:r>
              <a:rPr lang="en-US" dirty="0"/>
              <a:t>Set criteria and go to results</a:t>
            </a:r>
          </a:p>
        </p:txBody>
      </p:sp>
      <p:pic>
        <p:nvPicPr>
          <p:cNvPr id="5" name="Picture 4">
            <a:extLst>
              <a:ext uri="{FF2B5EF4-FFF2-40B4-BE49-F238E27FC236}">
                <a16:creationId xmlns:a16="http://schemas.microsoft.com/office/drawing/2014/main" id="{9D85C0FC-E389-4BC0-94B8-0F05B946B7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3236" y="3228481"/>
            <a:ext cx="9335803" cy="2314898"/>
          </a:xfrm>
          <a:prstGeom prst="rect">
            <a:avLst/>
          </a:prstGeom>
        </p:spPr>
      </p:pic>
    </p:spTree>
    <p:extLst>
      <p:ext uri="{BB962C8B-B14F-4D97-AF65-F5344CB8AC3E}">
        <p14:creationId xmlns:p14="http://schemas.microsoft.com/office/powerpoint/2010/main" val="8070119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356A948-5F26-4F53-8C42-42BB9C7C804A}"/>
              </a:ext>
            </a:extLst>
          </p:cNvPr>
          <p:cNvSpPr>
            <a:spLocks noGrp="1"/>
          </p:cNvSpPr>
          <p:nvPr>
            <p:ph type="ctrTitle"/>
          </p:nvPr>
        </p:nvSpPr>
        <p:spPr/>
        <p:txBody>
          <a:bodyPr/>
          <a:lstStyle/>
          <a:p>
            <a:r>
              <a:rPr lang="en-US" dirty="0"/>
              <a:t>Open House Search Demonstration</a:t>
            </a:r>
          </a:p>
        </p:txBody>
      </p:sp>
      <p:sp>
        <p:nvSpPr>
          <p:cNvPr id="7" name="Subtitle 6">
            <a:extLst>
              <a:ext uri="{FF2B5EF4-FFF2-40B4-BE49-F238E27FC236}">
                <a16:creationId xmlns:a16="http://schemas.microsoft.com/office/drawing/2014/main" id="{BC4A1AEF-FA35-4476-A0CF-FC8C640C420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2746471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Searching with the Map</a:t>
            </a:r>
          </a:p>
        </p:txBody>
      </p:sp>
      <p:sp>
        <p:nvSpPr>
          <p:cNvPr id="3" name="Content Placeholder 2"/>
          <p:cNvSpPr>
            <a:spLocks noGrp="1"/>
          </p:cNvSpPr>
          <p:nvPr>
            <p:ph idx="1"/>
          </p:nvPr>
        </p:nvSpPr>
        <p:spPr>
          <a:xfrm>
            <a:off x="386362" y="1572887"/>
            <a:ext cx="9465527" cy="4351338"/>
          </a:xfrm>
        </p:spPr>
        <p:txBody>
          <a:bodyPr>
            <a:normAutofit/>
          </a:bodyPr>
          <a:lstStyle/>
          <a:p>
            <a:r>
              <a:rPr lang="en-CA" dirty="0"/>
              <a:t>Can include or exclude Areas on the map by drawing shapes</a:t>
            </a:r>
          </a:p>
          <a:p>
            <a:r>
              <a:rPr lang="en-CA" dirty="0"/>
              <a:t>3 shapes available: Circle, Rectangle, Polygon</a:t>
            </a:r>
          </a:p>
          <a:p>
            <a:r>
              <a:rPr lang="en-CA" dirty="0"/>
              <a:t>Pins Colour-coded by status</a:t>
            </a:r>
          </a:p>
          <a:p>
            <a:pPr lvl="1"/>
            <a:r>
              <a:rPr lang="en-CA" dirty="0"/>
              <a:t>Active</a:t>
            </a:r>
          </a:p>
          <a:p>
            <a:pPr lvl="1"/>
            <a:r>
              <a:rPr lang="en-CA" dirty="0"/>
              <a:t>Active – CS or Active - NS</a:t>
            </a:r>
          </a:p>
          <a:p>
            <a:pPr lvl="1"/>
            <a:r>
              <a:rPr lang="en-CA" dirty="0"/>
              <a:t>Pending Sale or Closed Sold</a:t>
            </a:r>
          </a:p>
          <a:p>
            <a:pPr lvl="1"/>
            <a:r>
              <a:rPr lang="en-CA" dirty="0"/>
              <a:t>Expired or Suspended</a:t>
            </a:r>
          </a:p>
          <a:p>
            <a:r>
              <a:rPr lang="en-CA" dirty="0"/>
              <a:t>Pins with a number in them are multiple listings on same address or location</a:t>
            </a:r>
          </a:p>
          <a:p>
            <a:pPr lvl="1"/>
            <a:endParaRPr lang="en-CA" dirty="0"/>
          </a:p>
          <a:p>
            <a:endParaRPr lang="en-CA" dirty="0"/>
          </a:p>
        </p:txBody>
      </p:sp>
      <p:pic>
        <p:nvPicPr>
          <p:cNvPr id="4" name="Picture 3"/>
          <p:cNvPicPr>
            <a:picLocks noChangeAspect="1"/>
          </p:cNvPicPr>
          <p:nvPr/>
        </p:nvPicPr>
        <p:blipFill>
          <a:blip r:embed="rId3"/>
          <a:stretch>
            <a:fillRect/>
          </a:stretch>
        </p:blipFill>
        <p:spPr>
          <a:xfrm>
            <a:off x="8705369" y="2078364"/>
            <a:ext cx="3232947" cy="2532798"/>
          </a:xfrm>
          <a:prstGeom prst="rect">
            <a:avLst/>
          </a:prstGeom>
          <a:ln>
            <a:noFill/>
          </a:ln>
          <a:effectLst>
            <a:outerShdw blurRad="190500" algn="tl" rotWithShape="0">
              <a:srgbClr val="000000">
                <a:alpha val="70000"/>
              </a:srgbClr>
            </a:outerShdw>
          </a:effectLst>
        </p:spPr>
      </p:pic>
      <p:pic>
        <p:nvPicPr>
          <p:cNvPr id="12" name="Picture 11"/>
          <p:cNvPicPr>
            <a:picLocks noChangeAspect="1"/>
          </p:cNvPicPr>
          <p:nvPr/>
        </p:nvPicPr>
        <p:blipFill>
          <a:blip r:embed="rId4"/>
          <a:stretch>
            <a:fillRect/>
          </a:stretch>
        </p:blipFill>
        <p:spPr>
          <a:xfrm>
            <a:off x="856545" y="3132013"/>
            <a:ext cx="241480" cy="1385333"/>
          </a:xfrm>
          <a:prstGeom prst="rect">
            <a:avLst/>
          </a:prstGeom>
        </p:spPr>
      </p:pic>
    </p:spTree>
    <p:extLst>
      <p:ext uri="{BB962C8B-B14F-4D97-AF65-F5344CB8AC3E}">
        <p14:creationId xmlns:p14="http://schemas.microsoft.com/office/powerpoint/2010/main" val="1299997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3236" y="0"/>
            <a:ext cx="9465527" cy="1325563"/>
          </a:xfrm>
        </p:spPr>
        <p:txBody>
          <a:bodyPr/>
          <a:lstStyle/>
          <a:p>
            <a:r>
              <a:rPr lang="en-CA" dirty="0"/>
              <a:t>Status Definition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17850698"/>
              </p:ext>
            </p:extLst>
          </p:nvPr>
        </p:nvGraphicFramePr>
        <p:xfrm>
          <a:off x="1363773" y="1074944"/>
          <a:ext cx="9464990" cy="4767816"/>
        </p:xfrm>
        <a:graphic>
          <a:graphicData uri="http://schemas.openxmlformats.org/drawingml/2006/table">
            <a:tbl>
              <a:tblPr firstCol="1" bandRow="1">
                <a:tableStyleId>{5C22544A-7EE6-4342-B048-85BDC9FD1C3A}</a:tableStyleId>
              </a:tblPr>
              <a:tblGrid>
                <a:gridCol w="2161804">
                  <a:extLst>
                    <a:ext uri="{9D8B030D-6E8A-4147-A177-3AD203B41FA5}">
                      <a16:colId xmlns:a16="http://schemas.microsoft.com/office/drawing/2014/main" val="3456253226"/>
                    </a:ext>
                  </a:extLst>
                </a:gridCol>
                <a:gridCol w="1942216">
                  <a:extLst>
                    <a:ext uri="{9D8B030D-6E8A-4147-A177-3AD203B41FA5}">
                      <a16:colId xmlns:a16="http://schemas.microsoft.com/office/drawing/2014/main" val="3327851812"/>
                    </a:ext>
                  </a:extLst>
                </a:gridCol>
                <a:gridCol w="5360970">
                  <a:extLst>
                    <a:ext uri="{9D8B030D-6E8A-4147-A177-3AD203B41FA5}">
                      <a16:colId xmlns:a16="http://schemas.microsoft.com/office/drawing/2014/main" val="3590026465"/>
                    </a:ext>
                  </a:extLst>
                </a:gridCol>
              </a:tblGrid>
              <a:tr h="683252">
                <a:tc>
                  <a:txBody>
                    <a:bodyPr/>
                    <a:lstStyle/>
                    <a:p>
                      <a:pPr marL="0" marR="0">
                        <a:lnSpc>
                          <a:spcPct val="110000"/>
                        </a:lnSpc>
                        <a:spcBef>
                          <a:spcPts val="0"/>
                        </a:spcBef>
                        <a:spcAft>
                          <a:spcPts val="0"/>
                        </a:spcAft>
                      </a:pPr>
                      <a:r>
                        <a:rPr lang="en-CA" sz="2000" dirty="0">
                          <a:effectLst/>
                        </a:rPr>
                        <a:t>Active</a:t>
                      </a:r>
                      <a:endPar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4808" marR="64808" marT="0" marB="0"/>
                </a:tc>
                <a:tc>
                  <a:txBody>
                    <a:bodyPr/>
                    <a:lstStyle/>
                    <a:p>
                      <a:pPr marL="0" marR="0" algn="ctr">
                        <a:lnSpc>
                          <a:spcPct val="110000"/>
                        </a:lnSpc>
                        <a:spcBef>
                          <a:spcPts val="0"/>
                        </a:spcBef>
                        <a:spcAft>
                          <a:spcPts val="0"/>
                        </a:spcAft>
                      </a:pPr>
                      <a:r>
                        <a:rPr lang="en-CA" sz="2000" dirty="0">
                          <a:effectLst/>
                        </a:rPr>
                        <a:t>A</a:t>
                      </a:r>
                      <a:endPar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4808" marR="64808" marT="0" marB="0"/>
                </a:tc>
                <a:tc>
                  <a:txBody>
                    <a:bodyPr/>
                    <a:lstStyle/>
                    <a:p>
                      <a:pPr marL="0" marR="0">
                        <a:lnSpc>
                          <a:spcPct val="110000"/>
                        </a:lnSpc>
                        <a:spcBef>
                          <a:spcPts val="0"/>
                        </a:spcBef>
                        <a:spcAft>
                          <a:spcPts val="0"/>
                        </a:spcAft>
                      </a:pPr>
                      <a:r>
                        <a:rPr lang="en-CA" sz="2000" dirty="0">
                          <a:effectLst/>
                        </a:rPr>
                        <a:t>Active and live on the system. Available for showing and auto emails</a:t>
                      </a:r>
                      <a:endPar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4808" marR="64808" marT="0" marB="0"/>
                </a:tc>
                <a:extLst>
                  <a:ext uri="{0D108BD9-81ED-4DB2-BD59-A6C34878D82A}">
                    <a16:rowId xmlns:a16="http://schemas.microsoft.com/office/drawing/2014/main" val="3807520752"/>
                  </a:ext>
                </a:extLst>
              </a:tr>
              <a:tr h="598472">
                <a:tc>
                  <a:txBody>
                    <a:bodyPr/>
                    <a:lstStyle/>
                    <a:p>
                      <a:pPr marL="0" marR="0">
                        <a:lnSpc>
                          <a:spcPct val="110000"/>
                        </a:lnSpc>
                        <a:spcBef>
                          <a:spcPts val="0"/>
                        </a:spcBef>
                        <a:spcAft>
                          <a:spcPts val="0"/>
                        </a:spcAft>
                      </a:pPr>
                      <a:r>
                        <a:rPr lang="en-CA" sz="2000" dirty="0">
                          <a:effectLst/>
                        </a:rPr>
                        <a:t>Active – CS</a:t>
                      </a:r>
                      <a:endPar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4808" marR="64808" marT="0" marB="0"/>
                </a:tc>
                <a:tc>
                  <a:txBody>
                    <a:bodyPr/>
                    <a:lstStyle/>
                    <a:p>
                      <a:pPr marL="0" marR="0" algn="ctr">
                        <a:lnSpc>
                          <a:spcPct val="110000"/>
                        </a:lnSpc>
                        <a:spcBef>
                          <a:spcPts val="0"/>
                        </a:spcBef>
                        <a:spcAft>
                          <a:spcPts val="0"/>
                        </a:spcAft>
                      </a:pPr>
                      <a:r>
                        <a:rPr lang="en-CA" sz="2000">
                          <a:effectLst/>
                        </a:rPr>
                        <a:t>ACS</a:t>
                      </a:r>
                      <a:endParaRPr lang="en-US"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4808" marR="64808" marT="0" marB="0"/>
                </a:tc>
                <a:tc>
                  <a:txBody>
                    <a:bodyPr/>
                    <a:lstStyle/>
                    <a:p>
                      <a:pPr marL="0" marR="0">
                        <a:lnSpc>
                          <a:spcPct val="110000"/>
                        </a:lnSpc>
                        <a:spcBef>
                          <a:spcPts val="0"/>
                        </a:spcBef>
                        <a:spcAft>
                          <a:spcPts val="0"/>
                        </a:spcAft>
                      </a:pPr>
                      <a:r>
                        <a:rPr lang="en-CA" sz="2000" dirty="0">
                          <a:effectLst/>
                        </a:rPr>
                        <a:t>Listings that are Active, or Sold Conditional, but are marked as Continue to Show</a:t>
                      </a:r>
                      <a:endPar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4808" marR="64808" marT="0" marB="0"/>
                </a:tc>
                <a:extLst>
                  <a:ext uri="{0D108BD9-81ED-4DB2-BD59-A6C34878D82A}">
                    <a16:rowId xmlns:a16="http://schemas.microsoft.com/office/drawing/2014/main" val="1148387617"/>
                  </a:ext>
                </a:extLst>
              </a:tr>
              <a:tr h="598472">
                <a:tc>
                  <a:txBody>
                    <a:bodyPr/>
                    <a:lstStyle/>
                    <a:p>
                      <a:pPr marL="0" marR="0">
                        <a:lnSpc>
                          <a:spcPct val="115000"/>
                        </a:lnSpc>
                        <a:spcBef>
                          <a:spcPts val="0"/>
                        </a:spcBef>
                        <a:spcAft>
                          <a:spcPts val="1000"/>
                        </a:spcAft>
                      </a:pPr>
                      <a:r>
                        <a:rPr lang="en-CA" sz="2000">
                          <a:effectLst/>
                        </a:rPr>
                        <a:t>Active – NS</a:t>
                      </a:r>
                      <a:endParaRPr lang="en-US"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4808" marR="64808" marT="0" marB="0"/>
                </a:tc>
                <a:tc>
                  <a:txBody>
                    <a:bodyPr/>
                    <a:lstStyle/>
                    <a:p>
                      <a:pPr marL="0" marR="0" algn="ctr">
                        <a:lnSpc>
                          <a:spcPct val="115000"/>
                        </a:lnSpc>
                        <a:spcBef>
                          <a:spcPts val="0"/>
                        </a:spcBef>
                        <a:spcAft>
                          <a:spcPts val="1000"/>
                        </a:spcAft>
                      </a:pPr>
                      <a:r>
                        <a:rPr lang="en-CA" sz="2000" dirty="0">
                          <a:effectLst/>
                        </a:rPr>
                        <a:t>ANS</a:t>
                      </a:r>
                      <a:endPar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4808" marR="64808" marT="0" marB="0"/>
                </a:tc>
                <a:tc>
                  <a:txBody>
                    <a:bodyPr/>
                    <a:lstStyle/>
                    <a:p>
                      <a:pPr marL="0" marR="0">
                        <a:lnSpc>
                          <a:spcPct val="110000"/>
                        </a:lnSpc>
                        <a:spcBef>
                          <a:spcPts val="0"/>
                        </a:spcBef>
                        <a:spcAft>
                          <a:spcPts val="0"/>
                        </a:spcAft>
                      </a:pPr>
                      <a:r>
                        <a:rPr lang="en-CA" sz="2000" dirty="0">
                          <a:effectLst/>
                        </a:rPr>
                        <a:t>Listings that are Active, or Sold Conditional but are marked as Do Not Show</a:t>
                      </a:r>
                      <a:endPar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4808" marR="64808" marT="0" marB="0"/>
                </a:tc>
                <a:extLst>
                  <a:ext uri="{0D108BD9-81ED-4DB2-BD59-A6C34878D82A}">
                    <a16:rowId xmlns:a16="http://schemas.microsoft.com/office/drawing/2014/main" val="1302402486"/>
                  </a:ext>
                </a:extLst>
              </a:tr>
              <a:tr h="598472">
                <a:tc>
                  <a:txBody>
                    <a:bodyPr/>
                    <a:lstStyle/>
                    <a:p>
                      <a:pPr marL="0" marR="0">
                        <a:lnSpc>
                          <a:spcPct val="115000"/>
                        </a:lnSpc>
                        <a:spcBef>
                          <a:spcPts val="0"/>
                        </a:spcBef>
                        <a:spcAft>
                          <a:spcPts val="1000"/>
                        </a:spcAft>
                      </a:pPr>
                      <a:r>
                        <a:rPr lang="en-CA" sz="2000">
                          <a:effectLst/>
                        </a:rPr>
                        <a:t>Pending Sale</a:t>
                      </a:r>
                      <a:endParaRPr lang="en-US"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4808" marR="64808" marT="0" marB="0"/>
                </a:tc>
                <a:tc>
                  <a:txBody>
                    <a:bodyPr/>
                    <a:lstStyle/>
                    <a:p>
                      <a:pPr marL="0" marR="0" algn="ctr">
                        <a:lnSpc>
                          <a:spcPct val="115000"/>
                        </a:lnSpc>
                        <a:spcBef>
                          <a:spcPts val="0"/>
                        </a:spcBef>
                        <a:spcAft>
                          <a:spcPts val="1000"/>
                        </a:spcAft>
                      </a:pPr>
                      <a:r>
                        <a:rPr lang="en-CA" sz="2000">
                          <a:effectLst/>
                        </a:rPr>
                        <a:t>P</a:t>
                      </a:r>
                      <a:endParaRPr lang="en-US"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4808" marR="64808" marT="0" marB="0"/>
                </a:tc>
                <a:tc>
                  <a:txBody>
                    <a:bodyPr/>
                    <a:lstStyle/>
                    <a:p>
                      <a:pPr marL="0" marR="0">
                        <a:lnSpc>
                          <a:spcPct val="110000"/>
                        </a:lnSpc>
                        <a:spcBef>
                          <a:spcPts val="0"/>
                        </a:spcBef>
                        <a:spcAft>
                          <a:spcPts val="0"/>
                        </a:spcAft>
                      </a:pPr>
                      <a:r>
                        <a:rPr lang="en-CA" sz="2000" dirty="0">
                          <a:effectLst/>
                        </a:rPr>
                        <a:t>Listings that moved to the status of Pending Sale (Sold Firm – not yet closed)</a:t>
                      </a:r>
                      <a:endPar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4808" marR="64808" marT="0" marB="0"/>
                </a:tc>
                <a:extLst>
                  <a:ext uri="{0D108BD9-81ED-4DB2-BD59-A6C34878D82A}">
                    <a16:rowId xmlns:a16="http://schemas.microsoft.com/office/drawing/2014/main" val="3703387654"/>
                  </a:ext>
                </a:extLst>
              </a:tr>
              <a:tr h="350581">
                <a:tc>
                  <a:txBody>
                    <a:bodyPr/>
                    <a:lstStyle/>
                    <a:p>
                      <a:pPr marL="0" marR="0">
                        <a:lnSpc>
                          <a:spcPct val="115000"/>
                        </a:lnSpc>
                        <a:spcBef>
                          <a:spcPts val="0"/>
                        </a:spcBef>
                        <a:spcAft>
                          <a:spcPts val="1000"/>
                        </a:spcAft>
                      </a:pPr>
                      <a:r>
                        <a:rPr lang="en-CA" sz="2000" dirty="0">
                          <a:effectLst/>
                        </a:rPr>
                        <a:t>Sold Closed</a:t>
                      </a:r>
                      <a:endPar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4808" marR="64808" marT="0" marB="0"/>
                </a:tc>
                <a:tc>
                  <a:txBody>
                    <a:bodyPr/>
                    <a:lstStyle/>
                    <a:p>
                      <a:pPr marL="0" marR="0" algn="ctr">
                        <a:lnSpc>
                          <a:spcPct val="115000"/>
                        </a:lnSpc>
                        <a:spcBef>
                          <a:spcPts val="0"/>
                        </a:spcBef>
                        <a:spcAft>
                          <a:spcPts val="1000"/>
                        </a:spcAft>
                      </a:pPr>
                      <a:r>
                        <a:rPr lang="en-CA" sz="2000">
                          <a:effectLst/>
                        </a:rPr>
                        <a:t>S</a:t>
                      </a:r>
                      <a:endParaRPr lang="en-US"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4808" marR="64808" marT="0" marB="0"/>
                </a:tc>
                <a:tc>
                  <a:txBody>
                    <a:bodyPr/>
                    <a:lstStyle/>
                    <a:p>
                      <a:pPr marL="0" marR="0">
                        <a:lnSpc>
                          <a:spcPct val="110000"/>
                        </a:lnSpc>
                        <a:spcBef>
                          <a:spcPts val="0"/>
                        </a:spcBef>
                        <a:spcAft>
                          <a:spcPts val="0"/>
                        </a:spcAft>
                      </a:pPr>
                      <a:r>
                        <a:rPr lang="en-CA" sz="2000" dirty="0">
                          <a:effectLst/>
                        </a:rPr>
                        <a:t>Listings that moved to the status of Closed</a:t>
                      </a:r>
                      <a:endPar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4808" marR="64808" marT="0" marB="0"/>
                </a:tc>
                <a:extLst>
                  <a:ext uri="{0D108BD9-81ED-4DB2-BD59-A6C34878D82A}">
                    <a16:rowId xmlns:a16="http://schemas.microsoft.com/office/drawing/2014/main" val="1462596984"/>
                  </a:ext>
                </a:extLst>
              </a:tr>
              <a:tr h="350581">
                <a:tc>
                  <a:txBody>
                    <a:bodyPr/>
                    <a:lstStyle/>
                    <a:p>
                      <a:pPr marL="0" marR="0">
                        <a:lnSpc>
                          <a:spcPct val="115000"/>
                        </a:lnSpc>
                        <a:spcBef>
                          <a:spcPts val="0"/>
                        </a:spcBef>
                        <a:spcAft>
                          <a:spcPts val="1000"/>
                        </a:spcAft>
                      </a:pPr>
                      <a:r>
                        <a:rPr lang="en-CA" sz="2000">
                          <a:effectLst/>
                        </a:rPr>
                        <a:t>Cancelled</a:t>
                      </a:r>
                      <a:endParaRPr lang="en-US"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4808" marR="64808" marT="0" marB="0"/>
                </a:tc>
                <a:tc>
                  <a:txBody>
                    <a:bodyPr/>
                    <a:lstStyle/>
                    <a:p>
                      <a:pPr marL="0" marR="0" algn="ctr">
                        <a:lnSpc>
                          <a:spcPct val="115000"/>
                        </a:lnSpc>
                        <a:spcBef>
                          <a:spcPts val="0"/>
                        </a:spcBef>
                        <a:spcAft>
                          <a:spcPts val="1000"/>
                        </a:spcAft>
                      </a:pPr>
                      <a:r>
                        <a:rPr lang="en-CA" sz="2000">
                          <a:effectLst/>
                        </a:rPr>
                        <a:t>C</a:t>
                      </a:r>
                      <a:endParaRPr lang="en-US"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4808" marR="64808" marT="0" marB="0"/>
                </a:tc>
                <a:tc>
                  <a:txBody>
                    <a:bodyPr/>
                    <a:lstStyle/>
                    <a:p>
                      <a:pPr marL="0" marR="0">
                        <a:lnSpc>
                          <a:spcPct val="110000"/>
                        </a:lnSpc>
                        <a:spcBef>
                          <a:spcPts val="0"/>
                        </a:spcBef>
                        <a:spcAft>
                          <a:spcPts val="0"/>
                        </a:spcAft>
                      </a:pPr>
                      <a:r>
                        <a:rPr lang="en-CA" sz="2000" dirty="0">
                          <a:effectLst/>
                        </a:rPr>
                        <a:t>Listings that moved to the status of Cancelled</a:t>
                      </a:r>
                      <a:endPar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4808" marR="64808" marT="0" marB="0"/>
                </a:tc>
                <a:extLst>
                  <a:ext uri="{0D108BD9-81ED-4DB2-BD59-A6C34878D82A}">
                    <a16:rowId xmlns:a16="http://schemas.microsoft.com/office/drawing/2014/main" val="1005650505"/>
                  </a:ext>
                </a:extLst>
              </a:tr>
              <a:tr h="350581">
                <a:tc>
                  <a:txBody>
                    <a:bodyPr/>
                    <a:lstStyle/>
                    <a:p>
                      <a:pPr marL="0" marR="0">
                        <a:lnSpc>
                          <a:spcPct val="115000"/>
                        </a:lnSpc>
                        <a:spcBef>
                          <a:spcPts val="0"/>
                        </a:spcBef>
                        <a:spcAft>
                          <a:spcPts val="1000"/>
                        </a:spcAft>
                      </a:pPr>
                      <a:r>
                        <a:rPr lang="en-CA" sz="2000">
                          <a:effectLst/>
                        </a:rPr>
                        <a:t>Expired</a:t>
                      </a:r>
                      <a:endParaRPr lang="en-US"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4808" marR="64808" marT="0" marB="0"/>
                </a:tc>
                <a:tc>
                  <a:txBody>
                    <a:bodyPr/>
                    <a:lstStyle/>
                    <a:p>
                      <a:pPr marL="0" marR="0" algn="ctr">
                        <a:lnSpc>
                          <a:spcPct val="115000"/>
                        </a:lnSpc>
                        <a:spcBef>
                          <a:spcPts val="0"/>
                        </a:spcBef>
                        <a:spcAft>
                          <a:spcPts val="1000"/>
                        </a:spcAft>
                      </a:pPr>
                      <a:r>
                        <a:rPr lang="en-CA" sz="2000">
                          <a:effectLst/>
                        </a:rPr>
                        <a:t>X</a:t>
                      </a:r>
                      <a:endParaRPr lang="en-US"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4808" marR="64808" marT="0" marB="0"/>
                </a:tc>
                <a:tc>
                  <a:txBody>
                    <a:bodyPr/>
                    <a:lstStyle/>
                    <a:p>
                      <a:pPr marL="0" marR="0">
                        <a:lnSpc>
                          <a:spcPct val="110000"/>
                        </a:lnSpc>
                        <a:spcBef>
                          <a:spcPts val="0"/>
                        </a:spcBef>
                        <a:spcAft>
                          <a:spcPts val="0"/>
                        </a:spcAft>
                      </a:pPr>
                      <a:r>
                        <a:rPr lang="en-CA" sz="2000" dirty="0">
                          <a:effectLst/>
                        </a:rPr>
                        <a:t>Listings that moved to the status of Expired</a:t>
                      </a:r>
                      <a:endPar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4808" marR="64808" marT="0" marB="0"/>
                </a:tc>
                <a:extLst>
                  <a:ext uri="{0D108BD9-81ED-4DB2-BD59-A6C34878D82A}">
                    <a16:rowId xmlns:a16="http://schemas.microsoft.com/office/drawing/2014/main" val="3529412526"/>
                  </a:ext>
                </a:extLst>
              </a:tr>
              <a:tr h="598472">
                <a:tc>
                  <a:txBody>
                    <a:bodyPr/>
                    <a:lstStyle/>
                    <a:p>
                      <a:pPr marL="0" marR="0">
                        <a:lnSpc>
                          <a:spcPct val="115000"/>
                        </a:lnSpc>
                        <a:spcBef>
                          <a:spcPts val="0"/>
                        </a:spcBef>
                        <a:spcAft>
                          <a:spcPts val="1000"/>
                        </a:spcAft>
                      </a:pPr>
                      <a:r>
                        <a:rPr lang="en-CA" sz="2000" dirty="0">
                          <a:effectLst/>
                        </a:rPr>
                        <a:t>Suspended</a:t>
                      </a:r>
                      <a:endPar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4808" marR="64808" marT="0" marB="0"/>
                </a:tc>
                <a:tc>
                  <a:txBody>
                    <a:bodyPr/>
                    <a:lstStyle/>
                    <a:p>
                      <a:pPr marL="0" marR="0" algn="ctr">
                        <a:lnSpc>
                          <a:spcPct val="115000"/>
                        </a:lnSpc>
                        <a:spcBef>
                          <a:spcPts val="0"/>
                        </a:spcBef>
                        <a:spcAft>
                          <a:spcPts val="1000"/>
                        </a:spcAft>
                      </a:pPr>
                      <a:r>
                        <a:rPr lang="en-CA" sz="2000">
                          <a:effectLst/>
                        </a:rPr>
                        <a:t>SU</a:t>
                      </a:r>
                      <a:endParaRPr lang="en-US"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4808" marR="64808" marT="0" marB="0"/>
                </a:tc>
                <a:tc>
                  <a:txBody>
                    <a:bodyPr/>
                    <a:lstStyle/>
                    <a:p>
                      <a:pPr marL="0" marR="0">
                        <a:lnSpc>
                          <a:spcPct val="110000"/>
                        </a:lnSpc>
                        <a:spcBef>
                          <a:spcPts val="0"/>
                        </a:spcBef>
                        <a:spcAft>
                          <a:spcPts val="0"/>
                        </a:spcAft>
                      </a:pPr>
                      <a:r>
                        <a:rPr lang="en-CA" sz="2000" dirty="0">
                          <a:effectLst/>
                        </a:rPr>
                        <a:t>Listings that moved to the status of Suspended (Cease Action)</a:t>
                      </a:r>
                      <a:endPar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4808" marR="64808" marT="0" marB="0"/>
                </a:tc>
                <a:extLst>
                  <a:ext uri="{0D108BD9-81ED-4DB2-BD59-A6C34878D82A}">
                    <a16:rowId xmlns:a16="http://schemas.microsoft.com/office/drawing/2014/main" val="2971743481"/>
                  </a:ext>
                </a:extLst>
              </a:tr>
              <a:tr h="350581">
                <a:tc>
                  <a:txBody>
                    <a:bodyPr/>
                    <a:lstStyle/>
                    <a:p>
                      <a:pPr marL="0" marR="0">
                        <a:lnSpc>
                          <a:spcPct val="115000"/>
                        </a:lnSpc>
                        <a:spcBef>
                          <a:spcPts val="0"/>
                        </a:spcBef>
                        <a:spcAft>
                          <a:spcPts val="1000"/>
                        </a:spcAft>
                      </a:pPr>
                      <a:r>
                        <a:rPr lang="en-CA" sz="2000">
                          <a:effectLst/>
                        </a:rPr>
                        <a:t>Incomplete</a:t>
                      </a:r>
                      <a:endParaRPr lang="en-US"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4808" marR="64808" marT="0" marB="0"/>
                </a:tc>
                <a:tc>
                  <a:txBody>
                    <a:bodyPr/>
                    <a:lstStyle/>
                    <a:p>
                      <a:pPr marL="0" marR="0" algn="ctr">
                        <a:lnSpc>
                          <a:spcPct val="115000"/>
                        </a:lnSpc>
                        <a:spcBef>
                          <a:spcPts val="0"/>
                        </a:spcBef>
                        <a:spcAft>
                          <a:spcPts val="1000"/>
                        </a:spcAft>
                      </a:pPr>
                      <a:r>
                        <a:rPr lang="en-CA" sz="2000">
                          <a:effectLst/>
                        </a:rPr>
                        <a:t>I</a:t>
                      </a:r>
                      <a:endParaRPr lang="en-US"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4808" marR="64808" marT="0" marB="0"/>
                </a:tc>
                <a:tc>
                  <a:txBody>
                    <a:bodyPr/>
                    <a:lstStyle/>
                    <a:p>
                      <a:pPr marL="0" marR="0">
                        <a:lnSpc>
                          <a:spcPct val="110000"/>
                        </a:lnSpc>
                        <a:spcBef>
                          <a:spcPts val="0"/>
                        </a:spcBef>
                        <a:spcAft>
                          <a:spcPts val="0"/>
                        </a:spcAft>
                      </a:pPr>
                      <a:r>
                        <a:rPr lang="en-CA" sz="2000" dirty="0">
                          <a:effectLst/>
                        </a:rPr>
                        <a:t>Incomplete but saved listings</a:t>
                      </a:r>
                      <a:endPar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4808" marR="64808" marT="0" marB="0"/>
                </a:tc>
                <a:extLst>
                  <a:ext uri="{0D108BD9-81ED-4DB2-BD59-A6C34878D82A}">
                    <a16:rowId xmlns:a16="http://schemas.microsoft.com/office/drawing/2014/main" val="1492583577"/>
                  </a:ext>
                </a:extLst>
              </a:tr>
            </a:tbl>
          </a:graphicData>
        </a:graphic>
      </p:graphicFrame>
    </p:spTree>
    <p:extLst>
      <p:ext uri="{BB962C8B-B14F-4D97-AF65-F5344CB8AC3E}">
        <p14:creationId xmlns:p14="http://schemas.microsoft.com/office/powerpoint/2010/main" val="728886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3235" y="69931"/>
            <a:ext cx="9465527" cy="1325563"/>
          </a:xfrm>
        </p:spPr>
        <p:txBody>
          <a:bodyPr/>
          <a:lstStyle/>
          <a:p>
            <a:r>
              <a:rPr lang="en-US" dirty="0"/>
              <a:t>Map Options</a:t>
            </a:r>
          </a:p>
        </p:txBody>
      </p:sp>
      <p:sp>
        <p:nvSpPr>
          <p:cNvPr id="3" name="Content Placeholder 2"/>
          <p:cNvSpPr>
            <a:spLocks noGrp="1"/>
          </p:cNvSpPr>
          <p:nvPr>
            <p:ph idx="1"/>
          </p:nvPr>
        </p:nvSpPr>
        <p:spPr>
          <a:xfrm>
            <a:off x="1363234" y="1202162"/>
            <a:ext cx="9465527" cy="4351338"/>
          </a:xfrm>
        </p:spPr>
        <p:txBody>
          <a:bodyPr/>
          <a:lstStyle/>
          <a:p>
            <a:r>
              <a:rPr lang="en-US" dirty="0"/>
              <a:t>Exclude shapes</a:t>
            </a:r>
          </a:p>
          <a:p>
            <a:r>
              <a:rPr lang="en-US" dirty="0"/>
              <a:t>Draw Multiple shapes and Layer them together</a:t>
            </a:r>
          </a:p>
          <a:p>
            <a:r>
              <a:rPr lang="en-US" dirty="0"/>
              <a:t>Jump to Address to place a pin on an address</a:t>
            </a:r>
          </a:p>
          <a:p>
            <a:r>
              <a:rPr lang="en-US" dirty="0"/>
              <a:t>Layers to draw out the area/neighborhood borders</a:t>
            </a:r>
          </a:p>
        </p:txBody>
      </p:sp>
      <p:pic>
        <p:nvPicPr>
          <p:cNvPr id="4" name="Picture 3"/>
          <p:cNvPicPr>
            <a:picLocks noChangeAspect="1"/>
          </p:cNvPicPr>
          <p:nvPr/>
        </p:nvPicPr>
        <p:blipFill>
          <a:blip r:embed="rId2"/>
          <a:stretch>
            <a:fillRect/>
          </a:stretch>
        </p:blipFill>
        <p:spPr>
          <a:xfrm>
            <a:off x="1396406" y="3303998"/>
            <a:ext cx="4699591" cy="245714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3609" y="1468818"/>
            <a:ext cx="1905693" cy="3818025"/>
          </a:xfrm>
          <a:prstGeom prst="rect">
            <a:avLst/>
          </a:prstGeom>
        </p:spPr>
      </p:pic>
    </p:spTree>
    <p:extLst>
      <p:ext uri="{BB962C8B-B14F-4D97-AF65-F5344CB8AC3E}">
        <p14:creationId xmlns:p14="http://schemas.microsoft.com/office/powerpoint/2010/main" val="24062598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Map Search Demonstrations</a:t>
            </a:r>
          </a:p>
        </p:txBody>
      </p:sp>
      <p:sp>
        <p:nvSpPr>
          <p:cNvPr id="2" name="Subtitle 1">
            <a:extLst>
              <a:ext uri="{FF2B5EF4-FFF2-40B4-BE49-F238E27FC236}">
                <a16:creationId xmlns:a16="http://schemas.microsoft.com/office/drawing/2014/main" id="{1ABF726B-FA1E-4A3D-ABBF-06E67D72E6D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966415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3883" y="268713"/>
            <a:ext cx="5855412" cy="1325563"/>
          </a:xfrm>
        </p:spPr>
        <p:txBody>
          <a:bodyPr/>
          <a:lstStyle/>
          <a:p>
            <a:r>
              <a:rPr lang="en-CA" dirty="0"/>
              <a:t>Lakeshore Search</a:t>
            </a:r>
          </a:p>
        </p:txBody>
      </p:sp>
      <p:pic>
        <p:nvPicPr>
          <p:cNvPr id="4" name="Content Placeholder 3"/>
          <p:cNvPicPr>
            <a:picLocks noGrp="1" noChangeAspect="1"/>
          </p:cNvPicPr>
          <p:nvPr>
            <p:ph idx="1"/>
          </p:nvPr>
        </p:nvPicPr>
        <p:blipFill>
          <a:blip r:embed="rId3"/>
          <a:stretch>
            <a:fillRect/>
          </a:stretch>
        </p:blipFill>
        <p:spPr>
          <a:xfrm>
            <a:off x="2926578" y="1438433"/>
            <a:ext cx="6338841" cy="435133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4890461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2003" y="132405"/>
            <a:ext cx="9465527" cy="1325563"/>
          </a:xfrm>
        </p:spPr>
        <p:txBody>
          <a:bodyPr/>
          <a:lstStyle/>
          <a:p>
            <a:r>
              <a:rPr lang="en-CA" dirty="0"/>
              <a:t>Results Page: Displays</a:t>
            </a:r>
          </a:p>
        </p:txBody>
      </p:sp>
      <p:sp>
        <p:nvSpPr>
          <p:cNvPr id="4" name="Content Placeholder 3">
            <a:extLst>
              <a:ext uri="{FF2B5EF4-FFF2-40B4-BE49-F238E27FC236}">
                <a16:creationId xmlns:a16="http://schemas.microsoft.com/office/drawing/2014/main" id="{1FE0AB46-43C8-48F4-998B-7FB4DF249132}"/>
              </a:ext>
            </a:extLst>
          </p:cNvPr>
          <p:cNvSpPr>
            <a:spLocks noGrp="1"/>
          </p:cNvSpPr>
          <p:nvPr>
            <p:ph idx="1"/>
          </p:nvPr>
        </p:nvSpPr>
        <p:spPr/>
        <p:txBody>
          <a:bodyPr/>
          <a:lstStyle/>
          <a:p>
            <a:endParaRPr lang="en-US"/>
          </a:p>
        </p:txBody>
      </p:sp>
      <p:sp>
        <p:nvSpPr>
          <p:cNvPr id="5" name="TextBox 4"/>
          <p:cNvSpPr txBox="1"/>
          <p:nvPr/>
        </p:nvSpPr>
        <p:spPr>
          <a:xfrm>
            <a:off x="1543571" y="2897409"/>
            <a:ext cx="8705850" cy="3323987"/>
          </a:xfrm>
          <a:prstGeom prst="rect">
            <a:avLst/>
          </a:prstGeom>
          <a:noFill/>
        </p:spPr>
        <p:txBody>
          <a:bodyPr wrap="square" rtlCol="0">
            <a:spAutoFit/>
          </a:bodyPr>
          <a:lstStyle/>
          <a:p>
            <a:pPr marL="285750" indent="-285750">
              <a:buFont typeface="Arial" panose="020B0604020202020204" pitchFamily="34" charset="0"/>
              <a:buChar char="•"/>
            </a:pPr>
            <a:r>
              <a:rPr lang="en-CA" sz="2400" dirty="0"/>
              <a:t>“Member Single Line” is the Default</a:t>
            </a:r>
          </a:p>
          <a:p>
            <a:pPr marL="742950" lvl="1" indent="-285750">
              <a:buFont typeface="Arial" panose="020B0604020202020204" pitchFamily="34" charset="0"/>
              <a:buChar char="•"/>
            </a:pPr>
            <a:r>
              <a:rPr lang="en-CA" sz="2400" dirty="0"/>
              <a:t>Lots of information in a compact form</a:t>
            </a:r>
          </a:p>
          <a:p>
            <a:pPr marL="285750" indent="-285750">
              <a:buFont typeface="Arial" panose="020B0604020202020204" pitchFamily="34" charset="0"/>
              <a:buChar char="•"/>
            </a:pPr>
            <a:r>
              <a:rPr lang="en-CA" sz="2400" dirty="0"/>
              <a:t>Click on the MLS® number to go directly to the listing</a:t>
            </a:r>
          </a:p>
          <a:p>
            <a:pPr marL="285750" indent="-285750">
              <a:buFont typeface="Arial" panose="020B0604020202020204" pitchFamily="34" charset="0"/>
              <a:buChar char="•"/>
            </a:pPr>
            <a:r>
              <a:rPr lang="en-CA" sz="2400" dirty="0"/>
              <a:t>Click on any of the titles to sort by that column</a:t>
            </a:r>
          </a:p>
          <a:p>
            <a:pPr marL="285750" indent="-285750">
              <a:buFont typeface="Arial" panose="020B0604020202020204" pitchFamily="34" charset="0"/>
              <a:buChar char="•"/>
            </a:pPr>
            <a:r>
              <a:rPr lang="en-CA" sz="2400" dirty="0"/>
              <a:t>The Display drop down can be used to change the view of the results</a:t>
            </a:r>
          </a:p>
          <a:p>
            <a:pPr marL="285750" indent="-285750">
              <a:buFont typeface="Arial" panose="020B0604020202020204" pitchFamily="34" charset="0"/>
              <a:buChar char="•"/>
            </a:pPr>
            <a:r>
              <a:rPr lang="en-CA" sz="2400" dirty="0"/>
              <a:t>Up to 200 listings can be displayed at once</a:t>
            </a:r>
          </a:p>
          <a:p>
            <a:pPr marL="285750" indent="-285750">
              <a:buFont typeface="Arial" panose="020B0604020202020204" pitchFamily="34" charset="0"/>
              <a:buChar char="•"/>
            </a:pPr>
            <a:r>
              <a:rPr lang="en-CA" sz="2400" dirty="0"/>
              <a:t>Use the Gear on the Right hand side to set the default sort/display</a:t>
            </a:r>
            <a:endParaRPr lang="en-CA" dirty="0"/>
          </a:p>
          <a:p>
            <a:pPr marL="742950" lvl="1" indent="-285750">
              <a:buFont typeface="Arial" panose="020B0604020202020204" pitchFamily="34" charset="0"/>
              <a:buChar char="•"/>
            </a:pPr>
            <a:endParaRPr lang="en-CA"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2034" y="1144305"/>
            <a:ext cx="10167930" cy="1567388"/>
          </a:xfrm>
          <a:prstGeom prst="rect">
            <a:avLst/>
          </a:prstGeom>
        </p:spPr>
      </p:pic>
    </p:spTree>
    <p:extLst>
      <p:ext uri="{BB962C8B-B14F-4D97-AF65-F5344CB8AC3E}">
        <p14:creationId xmlns:p14="http://schemas.microsoft.com/office/powerpoint/2010/main" val="22294315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Custom Displays Examples</a:t>
            </a:r>
          </a:p>
        </p:txBody>
      </p:sp>
      <p:sp>
        <p:nvSpPr>
          <p:cNvPr id="3" name="Subtitle 2">
            <a:extLst>
              <a:ext uri="{FF2B5EF4-FFF2-40B4-BE49-F238E27FC236}">
                <a16:creationId xmlns:a16="http://schemas.microsoft.com/office/drawing/2014/main" id="{6CC45D48-A551-48EA-ADB1-FD986921B5DA}"/>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460205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Results Page: Icons</a:t>
            </a:r>
          </a:p>
        </p:txBody>
      </p:sp>
      <p:sp>
        <p:nvSpPr>
          <p:cNvPr id="3" name="Content Placeholder 2"/>
          <p:cNvSpPr>
            <a:spLocks noGrp="1"/>
          </p:cNvSpPr>
          <p:nvPr>
            <p:ph idx="1"/>
          </p:nvPr>
        </p:nvSpPr>
        <p:spPr>
          <a:xfrm>
            <a:off x="679712" y="1403498"/>
            <a:ext cx="9921826" cy="4564732"/>
          </a:xfrm>
        </p:spPr>
        <p:txBody>
          <a:bodyPr>
            <a:normAutofit lnSpcReduction="10000"/>
          </a:bodyPr>
          <a:lstStyle/>
          <a:p>
            <a:pPr marL="457200" lvl="1" indent="0">
              <a:buNone/>
            </a:pPr>
            <a:r>
              <a:rPr lang="en-CA" dirty="0"/>
              <a:t>On the different Results page, there are icons that have various functions:</a:t>
            </a:r>
          </a:p>
          <a:p>
            <a:pPr marL="742950" lvl="1" indent="-285750"/>
            <a:r>
              <a:rPr lang="en-CA" dirty="0"/>
              <a:t>	        Map: Click this to see a map with the property marked  </a:t>
            </a:r>
          </a:p>
          <a:p>
            <a:pPr marL="742950" lvl="1" indent="-285750"/>
            <a:r>
              <a:rPr lang="en-CA" dirty="0"/>
              <a:t>           Pictures: Click to see a gallery of all the photos for that property</a:t>
            </a:r>
          </a:p>
          <a:p>
            <a:pPr marL="742950" lvl="1" indent="-285750"/>
            <a:r>
              <a:rPr lang="en-CA" dirty="0"/>
              <a:t>           Property history:  all Activity for that Address</a:t>
            </a:r>
          </a:p>
          <a:p>
            <a:pPr marL="742950" lvl="1" indent="-285750"/>
            <a:r>
              <a:rPr lang="en-CA" dirty="0"/>
              <a:t>           Virtual Tour:   click to see the virtual tour for that property</a:t>
            </a:r>
          </a:p>
          <a:p>
            <a:pPr marL="742950" lvl="1" indent="-285750"/>
            <a:r>
              <a:rPr lang="en-CA" dirty="0"/>
              <a:t>           Brochure:   click to see the brochure attached to the property</a:t>
            </a:r>
          </a:p>
          <a:p>
            <a:pPr marL="742950" lvl="1" indent="-285750"/>
            <a:r>
              <a:rPr lang="en-CA" dirty="0"/>
              <a:t>	        Supplements:   click to see any PDFs</a:t>
            </a:r>
          </a:p>
          <a:p>
            <a:pPr lvl="1"/>
            <a:r>
              <a:rPr lang="en-CA" dirty="0"/>
              <a:t>             Open House: Click to see all scheduled Open Houses</a:t>
            </a:r>
          </a:p>
          <a:p>
            <a:pPr lvl="1"/>
            <a:r>
              <a:rPr lang="en-CA" dirty="0"/>
              <a:t>             Price Change: If the price has been adjusted up or down</a:t>
            </a:r>
          </a:p>
          <a:p>
            <a:pPr lvl="1"/>
            <a:r>
              <a:rPr lang="en-CA" dirty="0"/>
              <a:t> 	        </a:t>
            </a:r>
            <a:r>
              <a:rPr lang="en-CA" dirty="0" err="1"/>
              <a:t>Geowarehouse</a:t>
            </a:r>
            <a:r>
              <a:rPr lang="en-CA" dirty="0"/>
              <a:t>: Click to view property details on </a:t>
            </a:r>
            <a:r>
              <a:rPr lang="en-CA" dirty="0" err="1"/>
              <a:t>Geowarehouse</a:t>
            </a:r>
            <a:endParaRPr lang="en-CA" dirty="0"/>
          </a:p>
          <a:p>
            <a:pPr lvl="1"/>
            <a:r>
              <a:rPr lang="en-CA" dirty="0"/>
              <a:t>            Webforms: Click to import information about the listing in to 		         webforms</a:t>
            </a:r>
          </a:p>
          <a:p>
            <a:endParaRPr lang="en-CA" dirty="0">
              <a:solidFill>
                <a:srgbClr val="FF0000"/>
              </a:solidFill>
            </a:endParaRPr>
          </a:p>
        </p:txBody>
      </p:sp>
      <p:pic>
        <p:nvPicPr>
          <p:cNvPr id="10" name="Picture 9"/>
          <p:cNvPicPr/>
          <p:nvPr/>
        </p:nvPicPr>
        <p:blipFill>
          <a:blip r:embed="rId3"/>
          <a:stretch>
            <a:fillRect/>
          </a:stretch>
        </p:blipFill>
        <p:spPr>
          <a:xfrm>
            <a:off x="1645949" y="3491401"/>
            <a:ext cx="368458" cy="308120"/>
          </a:xfrm>
          <a:prstGeom prst="rect">
            <a:avLst/>
          </a:prstGeom>
        </p:spPr>
      </p:pic>
      <p:pic>
        <p:nvPicPr>
          <p:cNvPr id="9" name="Picture 8"/>
          <p:cNvPicPr>
            <a:picLocks noChangeAspect="1"/>
          </p:cNvPicPr>
          <p:nvPr/>
        </p:nvPicPr>
        <p:blipFill>
          <a:blip r:embed="rId4"/>
          <a:stretch>
            <a:fillRect/>
          </a:stretch>
        </p:blipFill>
        <p:spPr>
          <a:xfrm>
            <a:off x="1630986" y="3160757"/>
            <a:ext cx="442716" cy="322824"/>
          </a:xfrm>
          <a:prstGeom prst="rect">
            <a:avLst/>
          </a:prstGeom>
        </p:spPr>
      </p:pic>
      <p:pic>
        <p:nvPicPr>
          <p:cNvPr id="7" name="Picture 6"/>
          <p:cNvPicPr/>
          <p:nvPr/>
        </p:nvPicPr>
        <p:blipFill>
          <a:blip r:embed="rId5"/>
          <a:stretch>
            <a:fillRect/>
          </a:stretch>
        </p:blipFill>
        <p:spPr>
          <a:xfrm>
            <a:off x="1610688" y="2410781"/>
            <a:ext cx="357613" cy="377138"/>
          </a:xfrm>
          <a:prstGeom prst="rect">
            <a:avLst/>
          </a:prstGeom>
        </p:spPr>
      </p:pic>
      <p:pic>
        <p:nvPicPr>
          <p:cNvPr id="11" name="Picture 10"/>
          <p:cNvPicPr>
            <a:picLocks noChangeAspect="1"/>
          </p:cNvPicPr>
          <p:nvPr/>
        </p:nvPicPr>
        <p:blipFill>
          <a:blip r:embed="rId6"/>
          <a:stretch>
            <a:fillRect/>
          </a:stretch>
        </p:blipFill>
        <p:spPr>
          <a:xfrm>
            <a:off x="1620729" y="2072941"/>
            <a:ext cx="378194" cy="340375"/>
          </a:xfrm>
          <a:prstGeom prst="rect">
            <a:avLst/>
          </a:prstGeom>
        </p:spPr>
      </p:pic>
      <p:pic>
        <p:nvPicPr>
          <p:cNvPr id="12" name="Picture 11"/>
          <p:cNvPicPr>
            <a:picLocks noChangeAspect="1"/>
          </p:cNvPicPr>
          <p:nvPr/>
        </p:nvPicPr>
        <p:blipFill>
          <a:blip r:embed="rId7"/>
          <a:stretch>
            <a:fillRect/>
          </a:stretch>
        </p:blipFill>
        <p:spPr>
          <a:xfrm>
            <a:off x="1620729" y="1739520"/>
            <a:ext cx="337532" cy="320655"/>
          </a:xfrm>
          <a:prstGeom prst="rect">
            <a:avLst/>
          </a:prstGeom>
        </p:spPr>
      </p:pic>
      <p:pic>
        <p:nvPicPr>
          <p:cNvPr id="4" name="Picture 3"/>
          <p:cNvPicPr>
            <a:picLocks noChangeAspect="1"/>
          </p:cNvPicPr>
          <p:nvPr/>
        </p:nvPicPr>
        <p:blipFill>
          <a:blip r:embed="rId8"/>
          <a:stretch>
            <a:fillRect/>
          </a:stretch>
        </p:blipFill>
        <p:spPr>
          <a:xfrm>
            <a:off x="1601050" y="2809810"/>
            <a:ext cx="376888" cy="358044"/>
          </a:xfrm>
          <a:prstGeom prst="rect">
            <a:avLst/>
          </a:prstGeom>
        </p:spPr>
      </p:pic>
      <p:pic>
        <p:nvPicPr>
          <p:cNvPr id="13" name="Picture 12"/>
          <p:cNvPicPr>
            <a:picLocks noChangeAspect="1"/>
          </p:cNvPicPr>
          <p:nvPr/>
        </p:nvPicPr>
        <p:blipFill>
          <a:blip r:embed="rId9"/>
          <a:stretch>
            <a:fillRect/>
          </a:stretch>
        </p:blipFill>
        <p:spPr>
          <a:xfrm>
            <a:off x="1694325" y="3859732"/>
            <a:ext cx="295524" cy="282091"/>
          </a:xfrm>
          <a:prstGeom prst="rect">
            <a:avLst/>
          </a:prstGeom>
        </p:spPr>
      </p:pic>
      <p:pic>
        <p:nvPicPr>
          <p:cNvPr id="14" name="Picture 13"/>
          <p:cNvPicPr>
            <a:picLocks noChangeAspect="1"/>
          </p:cNvPicPr>
          <p:nvPr/>
        </p:nvPicPr>
        <p:blipFill>
          <a:blip r:embed="rId10"/>
          <a:stretch>
            <a:fillRect/>
          </a:stretch>
        </p:blipFill>
        <p:spPr>
          <a:xfrm>
            <a:off x="1512219" y="4138892"/>
            <a:ext cx="340125" cy="340125"/>
          </a:xfrm>
          <a:prstGeom prst="rect">
            <a:avLst/>
          </a:prstGeom>
        </p:spPr>
      </p:pic>
      <p:pic>
        <p:nvPicPr>
          <p:cNvPr id="15" name="Picture 14"/>
          <p:cNvPicPr>
            <a:picLocks noChangeAspect="1"/>
          </p:cNvPicPr>
          <p:nvPr/>
        </p:nvPicPr>
        <p:blipFill>
          <a:blip r:embed="rId11"/>
          <a:stretch>
            <a:fillRect/>
          </a:stretch>
        </p:blipFill>
        <p:spPr>
          <a:xfrm>
            <a:off x="1768212" y="4144175"/>
            <a:ext cx="335250" cy="359197"/>
          </a:xfrm>
          <a:prstGeom prst="rect">
            <a:avLst/>
          </a:prstGeom>
        </p:spPr>
      </p:pic>
      <p:pic>
        <p:nvPicPr>
          <p:cNvPr id="6" name="Picture 5"/>
          <p:cNvPicPr>
            <a:picLocks noChangeAspect="1"/>
          </p:cNvPicPr>
          <p:nvPr/>
        </p:nvPicPr>
        <p:blipFill>
          <a:blip r:embed="rId12"/>
          <a:stretch>
            <a:fillRect/>
          </a:stretch>
        </p:blipFill>
        <p:spPr>
          <a:xfrm>
            <a:off x="1651352" y="4604163"/>
            <a:ext cx="369239" cy="369239"/>
          </a:xfrm>
          <a:prstGeom prst="rect">
            <a:avLst/>
          </a:prstGeom>
        </p:spPr>
      </p:pic>
      <p:pic>
        <p:nvPicPr>
          <p:cNvPr id="8" name="Picture 7"/>
          <p:cNvPicPr>
            <a:picLocks noChangeAspect="1"/>
          </p:cNvPicPr>
          <p:nvPr/>
        </p:nvPicPr>
        <p:blipFill>
          <a:blip r:embed="rId13"/>
          <a:stretch>
            <a:fillRect/>
          </a:stretch>
        </p:blipFill>
        <p:spPr>
          <a:xfrm>
            <a:off x="1648228" y="4970357"/>
            <a:ext cx="422576" cy="464834"/>
          </a:xfrm>
          <a:prstGeom prst="rect">
            <a:avLst/>
          </a:prstGeom>
        </p:spPr>
      </p:pic>
    </p:spTree>
    <p:extLst>
      <p:ext uri="{BB962C8B-B14F-4D97-AF65-F5344CB8AC3E}">
        <p14:creationId xmlns:p14="http://schemas.microsoft.com/office/powerpoint/2010/main" val="35071181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Class Activity: Using the Display Options</a:t>
            </a:r>
          </a:p>
        </p:txBody>
      </p:sp>
      <p:sp>
        <p:nvSpPr>
          <p:cNvPr id="3" name="Content Placeholder 2"/>
          <p:cNvSpPr>
            <a:spLocks noGrp="1"/>
          </p:cNvSpPr>
          <p:nvPr>
            <p:ph idx="1"/>
          </p:nvPr>
        </p:nvSpPr>
        <p:spPr/>
        <p:txBody>
          <a:bodyPr/>
          <a:lstStyle/>
          <a:p>
            <a:r>
              <a:rPr lang="en-CA" dirty="0"/>
              <a:t>Time: 5 minutes</a:t>
            </a:r>
          </a:p>
          <a:p>
            <a:endParaRPr lang="en-CA" dirty="0"/>
          </a:p>
          <a:p>
            <a:r>
              <a:rPr lang="en-CA" dirty="0"/>
              <a:t>Add and Remove a column from the display</a:t>
            </a:r>
          </a:p>
          <a:p>
            <a:r>
              <a:rPr lang="en-CA" dirty="0"/>
              <a:t>Move and rename a column</a:t>
            </a:r>
          </a:p>
          <a:p>
            <a:r>
              <a:rPr lang="en-CA" dirty="0"/>
              <a:t>Save the display</a:t>
            </a:r>
          </a:p>
          <a:p>
            <a:r>
              <a:rPr lang="en-CA" dirty="0"/>
              <a:t>Set the member single line back to defaults</a:t>
            </a:r>
          </a:p>
        </p:txBody>
      </p:sp>
    </p:spTree>
    <p:extLst>
      <p:ext uri="{BB962C8B-B14F-4D97-AF65-F5344CB8AC3E}">
        <p14:creationId xmlns:p14="http://schemas.microsoft.com/office/powerpoint/2010/main" val="18802179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Emailing </a:t>
            </a:r>
          </a:p>
        </p:txBody>
      </p:sp>
      <p:sp>
        <p:nvSpPr>
          <p:cNvPr id="3" name="Content Placeholder 2"/>
          <p:cNvSpPr>
            <a:spLocks noGrp="1"/>
          </p:cNvSpPr>
          <p:nvPr>
            <p:ph idx="1"/>
          </p:nvPr>
        </p:nvSpPr>
        <p:spPr/>
        <p:txBody>
          <a:bodyPr/>
          <a:lstStyle/>
          <a:p>
            <a:r>
              <a:rPr lang="en-CA" dirty="0"/>
              <a:t>Select the listings to send </a:t>
            </a:r>
          </a:p>
          <a:p>
            <a:r>
              <a:rPr lang="en-CA" dirty="0"/>
              <a:t>Click the “Actions” menu</a:t>
            </a:r>
          </a:p>
          <a:p>
            <a:r>
              <a:rPr lang="en-CA" dirty="0"/>
              <a:t>Click the “Email” button </a:t>
            </a:r>
          </a:p>
          <a:p>
            <a:r>
              <a:rPr lang="en-CA" dirty="0"/>
              <a:t>Fill out the standard email form and click “Send”</a:t>
            </a:r>
          </a:p>
        </p:txBody>
      </p:sp>
      <p:pic>
        <p:nvPicPr>
          <p:cNvPr id="4" name="Picture 3"/>
          <p:cNvPicPr>
            <a:picLocks noChangeAspect="1"/>
          </p:cNvPicPr>
          <p:nvPr/>
        </p:nvPicPr>
        <p:blipFill>
          <a:blip r:embed="rId3"/>
          <a:stretch>
            <a:fillRect/>
          </a:stretch>
        </p:blipFill>
        <p:spPr>
          <a:xfrm>
            <a:off x="1729733" y="4001294"/>
            <a:ext cx="7682459" cy="952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446962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Printing Listings</a:t>
            </a:r>
          </a:p>
        </p:txBody>
      </p:sp>
      <p:sp>
        <p:nvSpPr>
          <p:cNvPr id="3" name="Content Placeholder 2"/>
          <p:cNvSpPr>
            <a:spLocks noGrp="1"/>
          </p:cNvSpPr>
          <p:nvPr>
            <p:ph idx="1"/>
          </p:nvPr>
        </p:nvSpPr>
        <p:spPr/>
        <p:txBody>
          <a:bodyPr/>
          <a:lstStyle/>
          <a:p>
            <a:r>
              <a:rPr lang="en-CA" dirty="0"/>
              <a:t>Select the listings to print and click “Print”</a:t>
            </a:r>
          </a:p>
          <a:p>
            <a:r>
              <a:rPr lang="en-CA" dirty="0"/>
              <a:t>Select the Report to use</a:t>
            </a:r>
          </a:p>
          <a:p>
            <a:pPr lvl="1"/>
            <a:r>
              <a:rPr lang="en-CA" dirty="0"/>
              <a:t>Reports above the grey line of text are the same as displays</a:t>
            </a:r>
          </a:p>
          <a:p>
            <a:pPr lvl="1"/>
            <a:r>
              <a:rPr lang="en-CA" dirty="0"/>
              <a:t>Reports bellow the grey line only print to PDF</a:t>
            </a:r>
          </a:p>
          <a:p>
            <a:r>
              <a:rPr lang="en-CA" dirty="0"/>
              <a:t>Client Reports are public-friendly and can be emailed as PDFs</a:t>
            </a:r>
          </a:p>
          <a:p>
            <a:pPr marL="114300" indent="0">
              <a:buNone/>
            </a:pPr>
            <a:endParaRPr lang="en-CA" dirty="0"/>
          </a:p>
        </p:txBody>
      </p:sp>
      <p:pic>
        <p:nvPicPr>
          <p:cNvPr id="4" name="Picture 3"/>
          <p:cNvPicPr>
            <a:picLocks noChangeAspect="1"/>
          </p:cNvPicPr>
          <p:nvPr/>
        </p:nvPicPr>
        <p:blipFill>
          <a:blip r:embed="rId3"/>
          <a:stretch>
            <a:fillRect/>
          </a:stretch>
        </p:blipFill>
        <p:spPr>
          <a:xfrm>
            <a:off x="1357641" y="4738944"/>
            <a:ext cx="8426644" cy="10455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741722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Auto Emails</a:t>
            </a:r>
          </a:p>
        </p:txBody>
      </p:sp>
      <p:sp>
        <p:nvSpPr>
          <p:cNvPr id="3" name="Content Placeholder 2"/>
          <p:cNvSpPr>
            <a:spLocks noGrp="1"/>
          </p:cNvSpPr>
          <p:nvPr>
            <p:ph idx="1"/>
          </p:nvPr>
        </p:nvSpPr>
        <p:spPr/>
        <p:txBody>
          <a:bodyPr>
            <a:normAutofit lnSpcReduction="10000"/>
          </a:bodyPr>
          <a:lstStyle/>
          <a:p>
            <a:r>
              <a:rPr lang="en-CA" dirty="0"/>
              <a:t>Automated update for new listings and status updates for listings </a:t>
            </a:r>
          </a:p>
          <a:p>
            <a:r>
              <a:rPr lang="en-CA" dirty="0"/>
              <a:t>Set up a Criteria for the search and review</a:t>
            </a:r>
          </a:p>
          <a:p>
            <a:r>
              <a:rPr lang="en-CA" dirty="0"/>
              <a:t>Click the “new auto email button” under the “save” menu (no need to select any listings)</a:t>
            </a:r>
            <a:br>
              <a:rPr lang="en-CA" dirty="0"/>
            </a:br>
            <a:br>
              <a:rPr lang="en-CA" dirty="0"/>
            </a:br>
            <a:br>
              <a:rPr lang="en-CA" dirty="0"/>
            </a:br>
            <a:endParaRPr lang="en-CA" dirty="0"/>
          </a:p>
          <a:p>
            <a:r>
              <a:rPr lang="en-CA" dirty="0"/>
              <a:t>This will take you to the settings screen</a:t>
            </a:r>
            <a:br>
              <a:rPr lang="en-CA" dirty="0"/>
            </a:br>
            <a:br>
              <a:rPr lang="en-CA" dirty="0"/>
            </a:br>
            <a:endParaRPr lang="en-CA" dirty="0"/>
          </a:p>
        </p:txBody>
      </p:sp>
      <p:pic>
        <p:nvPicPr>
          <p:cNvPr id="4" name="Picture 3"/>
          <p:cNvPicPr>
            <a:picLocks noChangeAspect="1"/>
          </p:cNvPicPr>
          <p:nvPr/>
        </p:nvPicPr>
        <p:blipFill>
          <a:blip r:embed="rId3"/>
          <a:stretch>
            <a:fillRect/>
          </a:stretch>
        </p:blipFill>
        <p:spPr>
          <a:xfrm>
            <a:off x="1940625" y="3900722"/>
            <a:ext cx="7260676" cy="992913"/>
          </a:xfrm>
          <a:prstGeom prst="rect">
            <a:avLst/>
          </a:prstGeom>
        </p:spPr>
      </p:pic>
    </p:spTree>
    <p:extLst>
      <p:ext uri="{BB962C8B-B14F-4D97-AF65-F5344CB8AC3E}">
        <p14:creationId xmlns:p14="http://schemas.microsoft.com/office/powerpoint/2010/main" val="911812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3615" y="0"/>
            <a:ext cx="9465527" cy="1325563"/>
          </a:xfrm>
        </p:spPr>
        <p:txBody>
          <a:bodyPr/>
          <a:lstStyle/>
          <a:p>
            <a:r>
              <a:rPr lang="en-US" dirty="0"/>
              <a:t>Property Type Definition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11453797"/>
              </p:ext>
            </p:extLst>
          </p:nvPr>
        </p:nvGraphicFramePr>
        <p:xfrm>
          <a:off x="1363615" y="1171496"/>
          <a:ext cx="9465479" cy="4544851"/>
        </p:xfrm>
        <a:graphic>
          <a:graphicData uri="http://schemas.openxmlformats.org/drawingml/2006/table">
            <a:tbl>
              <a:tblPr firstCol="1" bandRow="1">
                <a:tableStyleId>{5C22544A-7EE6-4342-B048-85BDC9FD1C3A}</a:tableStyleId>
              </a:tblPr>
              <a:tblGrid>
                <a:gridCol w="2143147">
                  <a:extLst>
                    <a:ext uri="{9D8B030D-6E8A-4147-A177-3AD203B41FA5}">
                      <a16:colId xmlns:a16="http://schemas.microsoft.com/office/drawing/2014/main" val="3264284981"/>
                    </a:ext>
                  </a:extLst>
                </a:gridCol>
                <a:gridCol w="7322332">
                  <a:extLst>
                    <a:ext uri="{9D8B030D-6E8A-4147-A177-3AD203B41FA5}">
                      <a16:colId xmlns:a16="http://schemas.microsoft.com/office/drawing/2014/main" val="1263918519"/>
                    </a:ext>
                  </a:extLst>
                </a:gridCol>
              </a:tblGrid>
              <a:tr h="814099">
                <a:tc>
                  <a:txBody>
                    <a:bodyPr/>
                    <a:lstStyle/>
                    <a:p>
                      <a:pPr marL="0" marR="0">
                        <a:lnSpc>
                          <a:spcPct val="110000"/>
                        </a:lnSpc>
                        <a:spcBef>
                          <a:spcPts val="0"/>
                        </a:spcBef>
                        <a:spcAft>
                          <a:spcPts val="0"/>
                        </a:spcAft>
                      </a:pPr>
                      <a:r>
                        <a:rPr lang="en-CA" sz="2400" dirty="0">
                          <a:effectLst/>
                        </a:rPr>
                        <a:t>Single Family</a:t>
                      </a:r>
                      <a:endParaRPr lang="en-US"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5979" marR="65979" marT="0" marB="0"/>
                </a:tc>
                <a:tc>
                  <a:txBody>
                    <a:bodyPr/>
                    <a:lstStyle/>
                    <a:p>
                      <a:pPr marL="0" marR="0">
                        <a:lnSpc>
                          <a:spcPct val="110000"/>
                        </a:lnSpc>
                        <a:spcBef>
                          <a:spcPts val="0"/>
                        </a:spcBef>
                        <a:spcAft>
                          <a:spcPts val="0"/>
                        </a:spcAft>
                      </a:pPr>
                      <a:r>
                        <a:rPr lang="en-CA" sz="2400" dirty="0">
                          <a:effectLst/>
                        </a:rPr>
                        <a:t>All Residential properties freehold or condominium</a:t>
                      </a:r>
                      <a:endParaRPr lang="en-US" sz="2400" dirty="0">
                        <a:effectLst/>
                      </a:endParaRPr>
                    </a:p>
                    <a:p>
                      <a:pPr marL="0" marR="0">
                        <a:lnSpc>
                          <a:spcPct val="110000"/>
                        </a:lnSpc>
                        <a:spcBef>
                          <a:spcPts val="0"/>
                        </a:spcBef>
                        <a:spcAft>
                          <a:spcPts val="0"/>
                        </a:spcAft>
                      </a:pPr>
                      <a:r>
                        <a:rPr lang="en-CA" sz="2400" dirty="0">
                          <a:effectLst/>
                        </a:rPr>
                        <a:t> </a:t>
                      </a:r>
                      <a:endParaRPr lang="en-US"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5979" marR="65979" marT="0" marB="0"/>
                </a:tc>
                <a:extLst>
                  <a:ext uri="{0D108BD9-81ED-4DB2-BD59-A6C34878D82A}">
                    <a16:rowId xmlns:a16="http://schemas.microsoft.com/office/drawing/2014/main" val="148860689"/>
                  </a:ext>
                </a:extLst>
              </a:tr>
              <a:tr h="746236">
                <a:tc>
                  <a:txBody>
                    <a:bodyPr/>
                    <a:lstStyle/>
                    <a:p>
                      <a:pPr marL="0" marR="0">
                        <a:lnSpc>
                          <a:spcPct val="110000"/>
                        </a:lnSpc>
                        <a:spcBef>
                          <a:spcPts val="0"/>
                        </a:spcBef>
                        <a:spcAft>
                          <a:spcPts val="0"/>
                        </a:spcAft>
                      </a:pPr>
                      <a:r>
                        <a:rPr lang="en-CA" sz="2400">
                          <a:effectLst/>
                        </a:rPr>
                        <a:t>Land</a:t>
                      </a:r>
                      <a:endParaRPr lang="en-US" sz="2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5979" marR="65979" marT="0" marB="0"/>
                </a:tc>
                <a:tc>
                  <a:txBody>
                    <a:bodyPr/>
                    <a:lstStyle/>
                    <a:p>
                      <a:pPr marL="0" marR="0">
                        <a:lnSpc>
                          <a:spcPct val="110000"/>
                        </a:lnSpc>
                        <a:spcBef>
                          <a:spcPts val="0"/>
                        </a:spcBef>
                        <a:spcAft>
                          <a:spcPts val="0"/>
                        </a:spcAft>
                      </a:pPr>
                      <a:r>
                        <a:rPr lang="en-CA" sz="2400">
                          <a:effectLst/>
                        </a:rPr>
                        <a:t>All Vacant land and lot listings</a:t>
                      </a:r>
                      <a:endParaRPr lang="en-US" sz="2400">
                        <a:effectLst/>
                      </a:endParaRPr>
                    </a:p>
                    <a:p>
                      <a:pPr marL="0" marR="0">
                        <a:lnSpc>
                          <a:spcPct val="110000"/>
                        </a:lnSpc>
                        <a:spcBef>
                          <a:spcPts val="0"/>
                        </a:spcBef>
                        <a:spcAft>
                          <a:spcPts val="0"/>
                        </a:spcAft>
                      </a:pPr>
                      <a:r>
                        <a:rPr lang="en-CA" sz="2400">
                          <a:effectLst/>
                        </a:rPr>
                        <a:t> </a:t>
                      </a:r>
                      <a:endParaRPr lang="en-US" sz="2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5979" marR="65979" marT="0" marB="0"/>
                </a:tc>
                <a:extLst>
                  <a:ext uri="{0D108BD9-81ED-4DB2-BD59-A6C34878D82A}">
                    <a16:rowId xmlns:a16="http://schemas.microsoft.com/office/drawing/2014/main" val="683539429"/>
                  </a:ext>
                </a:extLst>
              </a:tr>
              <a:tr h="695766">
                <a:tc>
                  <a:txBody>
                    <a:bodyPr/>
                    <a:lstStyle/>
                    <a:p>
                      <a:pPr marL="0" marR="0">
                        <a:lnSpc>
                          <a:spcPct val="110000"/>
                        </a:lnSpc>
                        <a:spcBef>
                          <a:spcPts val="0"/>
                        </a:spcBef>
                        <a:spcAft>
                          <a:spcPts val="0"/>
                        </a:spcAft>
                      </a:pPr>
                      <a:r>
                        <a:rPr lang="en-CA" sz="2400">
                          <a:effectLst/>
                        </a:rPr>
                        <a:t>Commercial</a:t>
                      </a:r>
                      <a:endParaRPr lang="en-US" sz="2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5979" marR="65979" marT="0" marB="0"/>
                </a:tc>
                <a:tc>
                  <a:txBody>
                    <a:bodyPr/>
                    <a:lstStyle/>
                    <a:p>
                      <a:pPr marL="0" marR="0">
                        <a:spcBef>
                          <a:spcPts val="0"/>
                        </a:spcBef>
                        <a:spcAft>
                          <a:spcPts val="0"/>
                        </a:spcAft>
                      </a:pPr>
                      <a:r>
                        <a:rPr lang="en-CA" sz="2400">
                          <a:effectLst/>
                        </a:rPr>
                        <a:t>All Commercial listings either for the actual building and property or for the business</a:t>
                      </a:r>
                      <a:endParaRPr lang="en-US" sz="2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5979" marR="65979" marT="0" marB="0"/>
                </a:tc>
                <a:extLst>
                  <a:ext uri="{0D108BD9-81ED-4DB2-BD59-A6C34878D82A}">
                    <a16:rowId xmlns:a16="http://schemas.microsoft.com/office/drawing/2014/main" val="1664122022"/>
                  </a:ext>
                </a:extLst>
              </a:tr>
              <a:tr h="695766">
                <a:tc>
                  <a:txBody>
                    <a:bodyPr/>
                    <a:lstStyle/>
                    <a:p>
                      <a:pPr marL="0" marR="0">
                        <a:lnSpc>
                          <a:spcPct val="110000"/>
                        </a:lnSpc>
                        <a:spcBef>
                          <a:spcPts val="0"/>
                        </a:spcBef>
                        <a:spcAft>
                          <a:spcPts val="0"/>
                        </a:spcAft>
                      </a:pPr>
                      <a:r>
                        <a:rPr lang="en-CA" sz="2400">
                          <a:effectLst/>
                        </a:rPr>
                        <a:t>Farm</a:t>
                      </a:r>
                      <a:endParaRPr lang="en-US" sz="2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5979" marR="65979" marT="0" marB="0"/>
                </a:tc>
                <a:tc>
                  <a:txBody>
                    <a:bodyPr/>
                    <a:lstStyle/>
                    <a:p>
                      <a:pPr marL="0" marR="0">
                        <a:spcBef>
                          <a:spcPts val="0"/>
                        </a:spcBef>
                        <a:spcAft>
                          <a:spcPts val="0"/>
                        </a:spcAft>
                      </a:pPr>
                      <a:r>
                        <a:rPr lang="en-CA" sz="2400" dirty="0">
                          <a:effectLst/>
                        </a:rPr>
                        <a:t>All Agricultural properties,</a:t>
                      </a:r>
                      <a:endParaRPr lang="en-US" sz="2400" dirty="0">
                        <a:effectLst/>
                      </a:endParaRPr>
                    </a:p>
                    <a:p>
                      <a:pPr marL="0" marR="0">
                        <a:spcBef>
                          <a:spcPts val="0"/>
                        </a:spcBef>
                        <a:spcAft>
                          <a:spcPts val="0"/>
                        </a:spcAft>
                      </a:pPr>
                      <a:r>
                        <a:rPr lang="en-CA" sz="2400" dirty="0">
                          <a:effectLst/>
                        </a:rPr>
                        <a:t> </a:t>
                      </a:r>
                      <a:endParaRPr lang="en-US"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5979" marR="65979" marT="0" marB="0"/>
                </a:tc>
                <a:extLst>
                  <a:ext uri="{0D108BD9-81ED-4DB2-BD59-A6C34878D82A}">
                    <a16:rowId xmlns:a16="http://schemas.microsoft.com/office/drawing/2014/main" val="3935685459"/>
                  </a:ext>
                </a:extLst>
              </a:tr>
              <a:tr h="695766">
                <a:tc>
                  <a:txBody>
                    <a:bodyPr/>
                    <a:lstStyle/>
                    <a:p>
                      <a:pPr marL="0" marR="0">
                        <a:lnSpc>
                          <a:spcPct val="110000"/>
                        </a:lnSpc>
                        <a:spcBef>
                          <a:spcPts val="0"/>
                        </a:spcBef>
                        <a:spcAft>
                          <a:spcPts val="0"/>
                        </a:spcAft>
                      </a:pPr>
                      <a:r>
                        <a:rPr lang="en-CA" sz="2400">
                          <a:effectLst/>
                        </a:rPr>
                        <a:t>Multi-Family</a:t>
                      </a:r>
                      <a:endParaRPr lang="en-US" sz="2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5979" marR="65979" marT="0" marB="0"/>
                </a:tc>
                <a:tc>
                  <a:txBody>
                    <a:bodyPr/>
                    <a:lstStyle/>
                    <a:p>
                      <a:pPr marL="0" marR="0">
                        <a:spcBef>
                          <a:spcPts val="0"/>
                        </a:spcBef>
                        <a:spcAft>
                          <a:spcPts val="0"/>
                        </a:spcAft>
                      </a:pPr>
                      <a:r>
                        <a:rPr lang="en-CA" sz="2400">
                          <a:effectLst/>
                        </a:rPr>
                        <a:t>Properties and listings that are a building of units, such as an apartment building or duplex/triplex</a:t>
                      </a:r>
                      <a:endParaRPr lang="en-US" sz="2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5979" marR="65979" marT="0" marB="0"/>
                </a:tc>
                <a:extLst>
                  <a:ext uri="{0D108BD9-81ED-4DB2-BD59-A6C34878D82A}">
                    <a16:rowId xmlns:a16="http://schemas.microsoft.com/office/drawing/2014/main" val="3326035588"/>
                  </a:ext>
                </a:extLst>
              </a:tr>
              <a:tr h="695766">
                <a:tc>
                  <a:txBody>
                    <a:bodyPr/>
                    <a:lstStyle/>
                    <a:p>
                      <a:pPr marL="0" marR="0">
                        <a:lnSpc>
                          <a:spcPct val="110000"/>
                        </a:lnSpc>
                        <a:spcBef>
                          <a:spcPts val="0"/>
                        </a:spcBef>
                        <a:spcAft>
                          <a:spcPts val="0"/>
                        </a:spcAft>
                      </a:pPr>
                      <a:r>
                        <a:rPr lang="en-CA" sz="2400">
                          <a:effectLst/>
                        </a:rPr>
                        <a:t>Cross Property</a:t>
                      </a:r>
                      <a:endParaRPr lang="en-US" sz="2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5979" marR="65979" marT="0" marB="0"/>
                </a:tc>
                <a:tc>
                  <a:txBody>
                    <a:bodyPr/>
                    <a:lstStyle/>
                    <a:p>
                      <a:pPr marL="0" marR="0">
                        <a:spcBef>
                          <a:spcPts val="0"/>
                        </a:spcBef>
                        <a:spcAft>
                          <a:spcPts val="0"/>
                        </a:spcAft>
                      </a:pPr>
                      <a:r>
                        <a:rPr lang="en-CA" sz="2400" dirty="0">
                          <a:effectLst/>
                        </a:rPr>
                        <a:t>Not a listing type, but a search type that encompasses all property types in a single search</a:t>
                      </a:r>
                      <a:endParaRPr lang="en-US"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5979" marR="65979" marT="0" marB="0"/>
                </a:tc>
                <a:extLst>
                  <a:ext uri="{0D108BD9-81ED-4DB2-BD59-A6C34878D82A}">
                    <a16:rowId xmlns:a16="http://schemas.microsoft.com/office/drawing/2014/main" val="4252734497"/>
                  </a:ext>
                </a:extLst>
              </a:tr>
            </a:tbl>
          </a:graphicData>
        </a:graphic>
      </p:graphicFrame>
    </p:spTree>
    <p:extLst>
      <p:ext uri="{BB962C8B-B14F-4D97-AF65-F5344CB8AC3E}">
        <p14:creationId xmlns:p14="http://schemas.microsoft.com/office/powerpoint/2010/main" val="714729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18206" y="402507"/>
            <a:ext cx="9465527" cy="1325563"/>
          </a:xfrm>
        </p:spPr>
        <p:txBody>
          <a:bodyPr/>
          <a:lstStyle/>
          <a:p>
            <a:r>
              <a:rPr lang="en-CA" dirty="0"/>
              <a:t>Auto Emails: Settings</a:t>
            </a:r>
          </a:p>
        </p:txBody>
      </p:sp>
      <p:sp>
        <p:nvSpPr>
          <p:cNvPr id="3" name="Content Placeholder 2"/>
          <p:cNvSpPr>
            <a:spLocks noGrp="1"/>
          </p:cNvSpPr>
          <p:nvPr>
            <p:ph idx="1"/>
          </p:nvPr>
        </p:nvSpPr>
        <p:spPr>
          <a:xfrm>
            <a:off x="318207" y="1728070"/>
            <a:ext cx="9465527" cy="4351338"/>
          </a:xfrm>
        </p:spPr>
        <p:txBody>
          <a:bodyPr>
            <a:normAutofit/>
          </a:bodyPr>
          <a:lstStyle/>
          <a:p>
            <a:r>
              <a:rPr lang="en-CA" sz="2000" dirty="0"/>
              <a:t>Contact: Set which contact is going to receive the email</a:t>
            </a:r>
          </a:p>
          <a:p>
            <a:r>
              <a:rPr lang="en-CA" sz="2000" dirty="0"/>
              <a:t>CC: Carbon copy recipients</a:t>
            </a:r>
          </a:p>
          <a:p>
            <a:r>
              <a:rPr lang="en-CA" sz="2000" dirty="0"/>
              <a:t>BCC me a copy of all emails: Check this box to receive a copy of the auto email</a:t>
            </a:r>
          </a:p>
          <a:p>
            <a:r>
              <a:rPr lang="en-CA" sz="2000" dirty="0"/>
              <a:t>Subject: Subject line for all update emails for this auto email</a:t>
            </a:r>
          </a:p>
          <a:p>
            <a:r>
              <a:rPr lang="en-CA" sz="2000" dirty="0"/>
              <a:t>Welcome Message: Message for the initial Email</a:t>
            </a:r>
          </a:p>
          <a:p>
            <a:r>
              <a:rPr lang="en-CA" sz="2000" dirty="0"/>
              <a:t>Recurring Email: Message for Update Emails</a:t>
            </a:r>
          </a:p>
          <a:p>
            <a:r>
              <a:rPr lang="en-CA" sz="2000" dirty="0"/>
              <a:t>Schedule: Set the schedule emails will be sent on</a:t>
            </a:r>
          </a:p>
          <a:p>
            <a:r>
              <a:rPr lang="en-CA" sz="2000" dirty="0"/>
              <a:t>Click save to send initial auto email</a:t>
            </a:r>
          </a:p>
          <a:p>
            <a:endParaRPr lang="en-CA" dirty="0"/>
          </a:p>
        </p:txBody>
      </p:sp>
      <p:pic>
        <p:nvPicPr>
          <p:cNvPr id="2" name="Picture 1"/>
          <p:cNvPicPr>
            <a:picLocks noChangeAspect="1"/>
          </p:cNvPicPr>
          <p:nvPr/>
        </p:nvPicPr>
        <p:blipFill>
          <a:blip r:embed="rId3"/>
          <a:stretch>
            <a:fillRect/>
          </a:stretch>
        </p:blipFill>
        <p:spPr>
          <a:xfrm>
            <a:off x="8939828" y="1216658"/>
            <a:ext cx="2571275" cy="4367175"/>
          </a:xfrm>
          <a:prstGeom prst="rect">
            <a:avLst/>
          </a:prstGeom>
        </p:spPr>
      </p:pic>
    </p:spTree>
    <p:extLst>
      <p:ext uri="{BB962C8B-B14F-4D97-AF65-F5344CB8AC3E}">
        <p14:creationId xmlns:p14="http://schemas.microsoft.com/office/powerpoint/2010/main" val="31561843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dirty="0"/>
              <a:t>Auto Email Alternate Settings: Concierge </a:t>
            </a:r>
          </a:p>
        </p:txBody>
      </p:sp>
      <p:sp>
        <p:nvSpPr>
          <p:cNvPr id="3" name="Content Placeholder 2"/>
          <p:cNvSpPr>
            <a:spLocks noGrp="1"/>
          </p:cNvSpPr>
          <p:nvPr>
            <p:ph idx="1"/>
          </p:nvPr>
        </p:nvSpPr>
        <p:spPr/>
        <p:txBody>
          <a:bodyPr/>
          <a:lstStyle/>
          <a:p>
            <a:r>
              <a:rPr lang="en-CA" dirty="0"/>
              <a:t>Replaces normal Schedule</a:t>
            </a:r>
          </a:p>
          <a:p>
            <a:r>
              <a:rPr lang="en-CA" dirty="0"/>
              <a:t>Allows filtering of listings before going to the Portal</a:t>
            </a:r>
          </a:p>
          <a:p>
            <a:r>
              <a:rPr lang="en-CA" dirty="0"/>
              <a:t>After saving, goes straight to the list of properties for approval</a:t>
            </a:r>
          </a:p>
          <a:p>
            <a:r>
              <a:rPr lang="en-CA" dirty="0"/>
              <a:t>Agent is notified of new listings for approval in 3 ways:</a:t>
            </a:r>
          </a:p>
          <a:p>
            <a:pPr lvl="1"/>
            <a:r>
              <a:rPr lang="en-CA" dirty="0"/>
              <a:t>Widget on the front page</a:t>
            </a:r>
          </a:p>
          <a:p>
            <a:pPr lvl="1"/>
            <a:r>
              <a:rPr lang="en-CA" dirty="0"/>
              <a:t>Link on the top of pages</a:t>
            </a:r>
          </a:p>
          <a:p>
            <a:pPr lvl="1"/>
            <a:r>
              <a:rPr lang="en-CA" dirty="0"/>
              <a:t>Optionally and email notification if desired</a:t>
            </a:r>
          </a:p>
          <a:p>
            <a:r>
              <a:rPr lang="en-CA" dirty="0"/>
              <a:t>Replaces scheduling options</a:t>
            </a:r>
          </a:p>
        </p:txBody>
      </p:sp>
      <p:pic>
        <p:nvPicPr>
          <p:cNvPr id="4" name="Picture 3"/>
          <p:cNvPicPr>
            <a:picLocks noChangeAspect="1"/>
          </p:cNvPicPr>
          <p:nvPr/>
        </p:nvPicPr>
        <p:blipFill>
          <a:blip r:embed="rId2"/>
          <a:stretch>
            <a:fillRect/>
          </a:stretch>
        </p:blipFill>
        <p:spPr>
          <a:xfrm>
            <a:off x="7924946" y="4553594"/>
            <a:ext cx="3624228" cy="1028497"/>
          </a:xfrm>
          <a:prstGeom prst="rect">
            <a:avLst/>
          </a:prstGeom>
        </p:spPr>
      </p:pic>
      <p:pic>
        <p:nvPicPr>
          <p:cNvPr id="5" name="Picture 4"/>
          <p:cNvPicPr>
            <a:picLocks noChangeAspect="1"/>
          </p:cNvPicPr>
          <p:nvPr/>
        </p:nvPicPr>
        <p:blipFill>
          <a:blip r:embed="rId3"/>
          <a:stretch>
            <a:fillRect/>
          </a:stretch>
        </p:blipFill>
        <p:spPr>
          <a:xfrm>
            <a:off x="7856792" y="4023538"/>
            <a:ext cx="3609188" cy="328108"/>
          </a:xfrm>
          <a:prstGeom prst="rect">
            <a:avLst/>
          </a:prstGeom>
        </p:spPr>
      </p:pic>
    </p:spTree>
    <p:extLst>
      <p:ext uri="{BB962C8B-B14F-4D97-AF65-F5344CB8AC3E}">
        <p14:creationId xmlns:p14="http://schemas.microsoft.com/office/powerpoint/2010/main" val="32377495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Auto Email: Initial Email</a:t>
            </a:r>
          </a:p>
        </p:txBody>
      </p:sp>
      <p:sp>
        <p:nvSpPr>
          <p:cNvPr id="3" name="Content Placeholder 2"/>
          <p:cNvSpPr>
            <a:spLocks noGrp="1"/>
          </p:cNvSpPr>
          <p:nvPr>
            <p:ph idx="1"/>
          </p:nvPr>
        </p:nvSpPr>
        <p:spPr>
          <a:xfrm>
            <a:off x="1363236" y="1273710"/>
            <a:ext cx="9465527" cy="4351338"/>
          </a:xfrm>
        </p:spPr>
        <p:txBody>
          <a:bodyPr>
            <a:normAutofit/>
          </a:bodyPr>
          <a:lstStyle/>
          <a:p>
            <a:r>
              <a:rPr lang="en-CA" dirty="0"/>
              <a:t>Sent to Client once Save is hit</a:t>
            </a:r>
          </a:p>
          <a:p>
            <a:r>
              <a:rPr lang="en-CA" dirty="0"/>
              <a:t>Will include the custom message as well as some template information</a:t>
            </a:r>
          </a:p>
          <a:p>
            <a:r>
              <a:rPr lang="en-CA" dirty="0"/>
              <a:t>Link must be clicked to activate the Auto Email</a:t>
            </a:r>
          </a:p>
          <a:p>
            <a:endParaRPr lang="en-CA" dirty="0"/>
          </a:p>
          <a:p>
            <a:endParaRPr lang="en-CA" dirty="0"/>
          </a:p>
          <a:p>
            <a:endParaRPr lang="en-CA" dirty="0"/>
          </a:p>
          <a:p>
            <a:endParaRPr lang="en-CA" dirty="0"/>
          </a:p>
          <a:p>
            <a:endParaRPr lang="en-CA" dirty="0"/>
          </a:p>
          <a:p>
            <a:endParaRPr lang="en-CA" dirty="0"/>
          </a:p>
          <a:p>
            <a:endParaRPr lang="en-CA" dirty="0"/>
          </a:p>
          <a:p>
            <a:endParaRPr lang="en-CA" dirty="0"/>
          </a:p>
        </p:txBody>
      </p:sp>
      <p:pic>
        <p:nvPicPr>
          <p:cNvPr id="4" name="Picture 3"/>
          <p:cNvPicPr>
            <a:picLocks noChangeAspect="1"/>
          </p:cNvPicPr>
          <p:nvPr/>
        </p:nvPicPr>
        <p:blipFill>
          <a:blip r:embed="rId3"/>
          <a:stretch>
            <a:fillRect/>
          </a:stretch>
        </p:blipFill>
        <p:spPr>
          <a:xfrm>
            <a:off x="2293599" y="3189398"/>
            <a:ext cx="7236607" cy="24356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064691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Auto Email Demonstration</a:t>
            </a:r>
          </a:p>
        </p:txBody>
      </p:sp>
      <p:sp>
        <p:nvSpPr>
          <p:cNvPr id="3" name="Subtitle 2">
            <a:extLst>
              <a:ext uri="{FF2B5EF4-FFF2-40B4-BE49-F238E27FC236}">
                <a16:creationId xmlns:a16="http://schemas.microsoft.com/office/drawing/2014/main" id="{F2605F3F-A3DC-40F7-9277-79301830C9E7}"/>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263379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Class Activity: Setting up an Auto Email</a:t>
            </a:r>
          </a:p>
        </p:txBody>
      </p:sp>
      <p:sp>
        <p:nvSpPr>
          <p:cNvPr id="3" name="Content Placeholder 2"/>
          <p:cNvSpPr>
            <a:spLocks noGrp="1"/>
          </p:cNvSpPr>
          <p:nvPr>
            <p:ph idx="1"/>
          </p:nvPr>
        </p:nvSpPr>
        <p:spPr/>
        <p:txBody>
          <a:bodyPr/>
          <a:lstStyle/>
          <a:p>
            <a:r>
              <a:rPr lang="en-CA" dirty="0"/>
              <a:t>Time 10 Minutes</a:t>
            </a:r>
          </a:p>
          <a:p>
            <a:endParaRPr lang="en-CA" dirty="0"/>
          </a:p>
          <a:p>
            <a:r>
              <a:rPr lang="en-CA" dirty="0"/>
              <a:t>Run a search and go to the results</a:t>
            </a:r>
          </a:p>
          <a:p>
            <a:r>
              <a:rPr lang="en-CA" dirty="0"/>
              <a:t>Click save and New Auto Email</a:t>
            </a:r>
          </a:p>
          <a:p>
            <a:r>
              <a:rPr lang="en-CA" dirty="0"/>
              <a:t>Use the Instructor as the contact</a:t>
            </a:r>
          </a:p>
          <a:p>
            <a:r>
              <a:rPr lang="en-CA" dirty="0"/>
              <a:t>Configure all the settings</a:t>
            </a:r>
          </a:p>
          <a:p>
            <a:r>
              <a:rPr lang="en-CA" dirty="0"/>
              <a:t>Click save</a:t>
            </a:r>
          </a:p>
          <a:p>
            <a:endParaRPr lang="en-CA" dirty="0"/>
          </a:p>
        </p:txBody>
      </p:sp>
    </p:spTree>
    <p:extLst>
      <p:ext uri="{BB962C8B-B14F-4D97-AF65-F5344CB8AC3E}">
        <p14:creationId xmlns:p14="http://schemas.microsoft.com/office/powerpoint/2010/main" val="39561745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Portal</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78681" y="1330522"/>
            <a:ext cx="7486970" cy="4351338"/>
          </a:xfrm>
        </p:spPr>
      </p:pic>
    </p:spTree>
    <p:extLst>
      <p:ext uri="{BB962C8B-B14F-4D97-AF65-F5344CB8AC3E}">
        <p14:creationId xmlns:p14="http://schemas.microsoft.com/office/powerpoint/2010/main" val="32725927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99920" y="1330643"/>
            <a:ext cx="8321040" cy="1631216"/>
          </a:xfrm>
          <a:prstGeom prst="rect">
            <a:avLst/>
          </a:prstGeom>
          <a:noFill/>
        </p:spPr>
        <p:txBody>
          <a:bodyPr wrap="square" rtlCol="0">
            <a:spAutoFit/>
          </a:bodyPr>
          <a:lstStyle/>
          <a:p>
            <a:pPr marL="285750" indent="-285750">
              <a:buFont typeface="Arial" panose="020B0604020202020204" pitchFamily="34" charset="0"/>
              <a:buChar char="•"/>
            </a:pPr>
            <a:r>
              <a:rPr lang="en-CA" sz="2000" dirty="0">
                <a:solidFill>
                  <a:srgbClr val="2F2B20"/>
                </a:solidFill>
              </a:rPr>
              <a:t>Shows Recent contact activity and when they last accessed their Portal </a:t>
            </a:r>
          </a:p>
          <a:p>
            <a:pPr marL="285750" indent="-285750">
              <a:buFont typeface="Arial" panose="020B0604020202020204" pitchFamily="34" charset="0"/>
              <a:buChar char="•"/>
            </a:pPr>
            <a:r>
              <a:rPr lang="en-CA" sz="2000" dirty="0">
                <a:solidFill>
                  <a:srgbClr val="2F2B20"/>
                </a:solidFill>
              </a:rPr>
              <a:t>Click the heart/lightbulb Icons to see listings marked</a:t>
            </a:r>
          </a:p>
          <a:p>
            <a:pPr marL="285750" indent="-285750">
              <a:buFont typeface="Arial" panose="020B0604020202020204" pitchFamily="34" charset="0"/>
              <a:buChar char="•"/>
            </a:pPr>
            <a:r>
              <a:rPr lang="en-CA" sz="2000" dirty="0">
                <a:solidFill>
                  <a:srgbClr val="2F2B20"/>
                </a:solidFill>
              </a:rPr>
              <a:t>Click on the Note icon to see any listings with notes</a:t>
            </a:r>
          </a:p>
          <a:p>
            <a:pPr marL="285750" indent="-285750">
              <a:buFont typeface="Arial" panose="020B0604020202020204" pitchFamily="34" charset="0"/>
              <a:buChar char="•"/>
            </a:pPr>
            <a:r>
              <a:rPr lang="en-CA" sz="2000" dirty="0">
                <a:solidFill>
                  <a:srgbClr val="2F2B20"/>
                </a:solidFill>
              </a:rPr>
              <a:t>Click the little person icon on the right side to see their portal in BCC mode</a:t>
            </a:r>
          </a:p>
          <a:p>
            <a:pPr marL="285750" indent="-285750">
              <a:buFont typeface="Arial" panose="020B0604020202020204" pitchFamily="34" charset="0"/>
              <a:buChar char="•"/>
            </a:pPr>
            <a:r>
              <a:rPr lang="en-CA" sz="2000" dirty="0">
                <a:solidFill>
                  <a:srgbClr val="2F2B20"/>
                </a:solidFill>
              </a:rPr>
              <a:t>Click their name to access the Client’s  information page</a:t>
            </a:r>
          </a:p>
        </p:txBody>
      </p:sp>
      <p:sp>
        <p:nvSpPr>
          <p:cNvPr id="8" name="Title 1"/>
          <p:cNvSpPr>
            <a:spLocks noGrp="1"/>
          </p:cNvSpPr>
          <p:nvPr>
            <p:ph type="title"/>
          </p:nvPr>
        </p:nvSpPr>
        <p:spPr/>
        <p:txBody>
          <a:bodyPr/>
          <a:lstStyle/>
          <a:p>
            <a:r>
              <a:rPr lang="en-CA" sz="4200" dirty="0"/>
              <a:t>Recent Portal Visitors</a:t>
            </a:r>
          </a:p>
        </p:txBody>
      </p:sp>
      <p:pic>
        <p:nvPicPr>
          <p:cNvPr id="3" name="Picture 2"/>
          <p:cNvPicPr>
            <a:picLocks noChangeAspect="1"/>
          </p:cNvPicPr>
          <p:nvPr/>
        </p:nvPicPr>
        <p:blipFill>
          <a:blip r:embed="rId3"/>
          <a:stretch>
            <a:fillRect/>
          </a:stretch>
        </p:blipFill>
        <p:spPr>
          <a:xfrm>
            <a:off x="3439443" y="3030014"/>
            <a:ext cx="5161235" cy="2927786"/>
          </a:xfrm>
          <a:prstGeom prst="rect">
            <a:avLst/>
          </a:prstGeom>
        </p:spPr>
      </p:pic>
    </p:spTree>
    <p:extLst>
      <p:ext uri="{BB962C8B-B14F-4D97-AF65-F5344CB8AC3E}">
        <p14:creationId xmlns:p14="http://schemas.microsoft.com/office/powerpoint/2010/main" val="20922288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a:t>Portal Demonstration</a:t>
            </a:r>
            <a:endParaRPr lang="en-US" dirty="0"/>
          </a:p>
        </p:txBody>
      </p:sp>
      <p:sp>
        <p:nvSpPr>
          <p:cNvPr id="3" name="Subtitle 2">
            <a:extLst>
              <a:ext uri="{FF2B5EF4-FFF2-40B4-BE49-F238E27FC236}">
                <a16:creationId xmlns:a16="http://schemas.microsoft.com/office/drawing/2014/main" id="{F2605F3F-A3DC-40F7-9277-79301830C9E7}"/>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943271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CA" dirty="0"/>
              <a:t>Auto Emails: Status</a:t>
            </a:r>
          </a:p>
        </p:txBody>
      </p:sp>
      <p:sp>
        <p:nvSpPr>
          <p:cNvPr id="3" name="Content Placeholder 2"/>
          <p:cNvSpPr>
            <a:spLocks noGrp="1"/>
          </p:cNvSpPr>
          <p:nvPr>
            <p:ph idx="1"/>
          </p:nvPr>
        </p:nvSpPr>
        <p:spPr>
          <a:xfrm>
            <a:off x="1363236" y="1305515"/>
            <a:ext cx="9465527" cy="4351338"/>
          </a:xfrm>
        </p:spPr>
        <p:txBody>
          <a:bodyPr>
            <a:normAutofit lnSpcReduction="10000"/>
          </a:bodyPr>
          <a:lstStyle/>
          <a:p>
            <a:r>
              <a:rPr lang="en-CA" dirty="0"/>
              <a:t>To Manage Auto Emails go to My Matrix -&gt; “auto emails”</a:t>
            </a:r>
          </a:p>
          <a:p>
            <a:r>
              <a:rPr lang="en-CA" dirty="0"/>
              <a:t>Shows all auto emails and their status:</a:t>
            </a:r>
          </a:p>
          <a:p>
            <a:pPr lvl="1"/>
            <a:r>
              <a:rPr lang="en-CA" dirty="0"/>
              <a:t>Initial auto email sent, link not clicked yet</a:t>
            </a:r>
          </a:p>
          <a:p>
            <a:pPr lvl="1"/>
            <a:r>
              <a:rPr lang="en-CA" dirty="0"/>
              <a:t>Active and Sending</a:t>
            </a:r>
          </a:p>
          <a:p>
            <a:pPr lvl="1"/>
            <a:r>
              <a:rPr lang="en-CA" dirty="0"/>
              <a:t>Deactivated</a:t>
            </a:r>
          </a:p>
          <a:p>
            <a:r>
              <a:rPr lang="en-CA" dirty="0"/>
              <a:t>Can only become deactivated in 1 of 3 ways:</a:t>
            </a:r>
          </a:p>
          <a:p>
            <a:pPr lvl="1"/>
            <a:r>
              <a:rPr lang="en-CA" dirty="0"/>
              <a:t>Goes 60 days without becoming active</a:t>
            </a:r>
          </a:p>
          <a:p>
            <a:pPr lvl="1"/>
            <a:r>
              <a:rPr lang="en-CA" dirty="0"/>
              <a:t>Client deactivates/unsubscribes</a:t>
            </a:r>
          </a:p>
          <a:p>
            <a:pPr lvl="1"/>
            <a:r>
              <a:rPr lang="en-CA" dirty="0"/>
              <a:t>You deactivate it</a:t>
            </a:r>
          </a:p>
          <a:p>
            <a:pPr lvl="1"/>
            <a:endParaRPr lang="en-CA" dirty="0"/>
          </a:p>
          <a:p>
            <a:pPr lvl="1"/>
            <a:r>
              <a:rPr lang="en-CA" sz="1600" dirty="0"/>
              <a:t>Note: if an auto email goes 50 days without a single update or new listing or it is not visited in 90 days it will deactivate</a:t>
            </a:r>
          </a:p>
          <a:p>
            <a:pPr lvl="2"/>
            <a:endParaRPr lang="en-CA" dirty="0"/>
          </a:p>
          <a:p>
            <a:pPr lvl="2"/>
            <a:endParaRPr lang="en-CA" dirty="0"/>
          </a:p>
        </p:txBody>
      </p:sp>
      <p:pic>
        <p:nvPicPr>
          <p:cNvPr id="8" name="Picture 7"/>
          <p:cNvPicPr>
            <a:picLocks noChangeAspect="1"/>
          </p:cNvPicPr>
          <p:nvPr/>
        </p:nvPicPr>
        <p:blipFill>
          <a:blip r:embed="rId3"/>
          <a:stretch>
            <a:fillRect/>
          </a:stretch>
        </p:blipFill>
        <p:spPr>
          <a:xfrm>
            <a:off x="1847442" y="2186745"/>
            <a:ext cx="237913" cy="258601"/>
          </a:xfrm>
          <a:prstGeom prst="rect">
            <a:avLst/>
          </a:prstGeom>
        </p:spPr>
      </p:pic>
      <p:pic>
        <p:nvPicPr>
          <p:cNvPr id="9" name="Picture 8"/>
          <p:cNvPicPr>
            <a:picLocks noChangeAspect="1"/>
          </p:cNvPicPr>
          <p:nvPr/>
        </p:nvPicPr>
        <p:blipFill>
          <a:blip r:embed="rId4"/>
          <a:stretch>
            <a:fillRect/>
          </a:stretch>
        </p:blipFill>
        <p:spPr>
          <a:xfrm>
            <a:off x="1859401" y="2558711"/>
            <a:ext cx="247892" cy="236624"/>
          </a:xfrm>
          <a:prstGeom prst="rect">
            <a:avLst/>
          </a:prstGeom>
        </p:spPr>
      </p:pic>
      <p:pic>
        <p:nvPicPr>
          <p:cNvPr id="10" name="Picture 9"/>
          <p:cNvPicPr>
            <a:picLocks noChangeAspect="1"/>
          </p:cNvPicPr>
          <p:nvPr/>
        </p:nvPicPr>
        <p:blipFill>
          <a:blip r:embed="rId5"/>
          <a:stretch>
            <a:fillRect/>
          </a:stretch>
        </p:blipFill>
        <p:spPr>
          <a:xfrm>
            <a:off x="1847442" y="2950979"/>
            <a:ext cx="237913" cy="215256"/>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95855" y="1852497"/>
            <a:ext cx="2209336" cy="3125610"/>
          </a:xfrm>
          <a:prstGeom prst="rect">
            <a:avLst/>
          </a:prstGeom>
        </p:spPr>
      </p:pic>
    </p:spTree>
    <p:extLst>
      <p:ext uri="{BB962C8B-B14F-4D97-AF65-F5344CB8AC3E}">
        <p14:creationId xmlns:p14="http://schemas.microsoft.com/office/powerpoint/2010/main" val="5858710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Auto Emails: Management</a:t>
            </a:r>
          </a:p>
        </p:txBody>
      </p:sp>
      <p:sp>
        <p:nvSpPr>
          <p:cNvPr id="3" name="Content Placeholder 2"/>
          <p:cNvSpPr>
            <a:spLocks noGrp="1"/>
          </p:cNvSpPr>
          <p:nvPr>
            <p:ph idx="1"/>
          </p:nvPr>
        </p:nvSpPr>
        <p:spPr>
          <a:xfrm>
            <a:off x="1363235" y="1540647"/>
            <a:ext cx="9465527" cy="4351338"/>
          </a:xfrm>
        </p:spPr>
        <p:txBody>
          <a:bodyPr>
            <a:normAutofit fontScale="85000" lnSpcReduction="20000"/>
          </a:bodyPr>
          <a:lstStyle/>
          <a:p>
            <a:r>
              <a:rPr lang="en-CA" dirty="0"/>
              <a:t>To Change and work with the auto email click the        or click on the title of the email</a:t>
            </a:r>
          </a:p>
          <a:p>
            <a:endParaRPr lang="en-CA" dirty="0"/>
          </a:p>
          <a:p>
            <a:r>
              <a:rPr lang="en-CA" dirty="0"/>
              <a:t>Settings: Change recipient, schedule and deactivate</a:t>
            </a:r>
          </a:p>
          <a:p>
            <a:r>
              <a:rPr lang="en-CA" dirty="0"/>
              <a:t>Criteria: change search parameters</a:t>
            </a:r>
          </a:p>
          <a:p>
            <a:r>
              <a:rPr lang="en-CA" dirty="0"/>
              <a:t>Results: see all matching properties</a:t>
            </a:r>
          </a:p>
          <a:p>
            <a:r>
              <a:rPr lang="en-CA" dirty="0"/>
              <a:t>Date since: see all matches since last time results or date since viewed</a:t>
            </a:r>
          </a:p>
          <a:p>
            <a:r>
              <a:rPr lang="en-CA" dirty="0"/>
              <a:t>Market Update: search results for specific types of changes</a:t>
            </a:r>
          </a:p>
          <a:p>
            <a:r>
              <a:rPr lang="en-CA" dirty="0"/>
              <a:t>Open in Portal: View recipients portal in BCC Mode</a:t>
            </a:r>
          </a:p>
          <a:p>
            <a:r>
              <a:rPr lang="en-CA" dirty="0"/>
              <a:t>Resend Welcome: Resend the welcome email once</a:t>
            </a:r>
          </a:p>
          <a:p>
            <a:r>
              <a:rPr lang="en-CA" dirty="0"/>
              <a:t>Delete Auto Email</a:t>
            </a:r>
          </a:p>
          <a:p>
            <a:endParaRPr lang="en-CA" dirty="0"/>
          </a:p>
        </p:txBody>
      </p:sp>
      <p:pic>
        <p:nvPicPr>
          <p:cNvPr id="5" name="Picture 4"/>
          <p:cNvPicPr>
            <a:picLocks noChangeAspect="1"/>
          </p:cNvPicPr>
          <p:nvPr/>
        </p:nvPicPr>
        <p:blipFill>
          <a:blip r:embed="rId3"/>
          <a:stretch>
            <a:fillRect/>
          </a:stretch>
        </p:blipFill>
        <p:spPr>
          <a:xfrm>
            <a:off x="7781966" y="1540647"/>
            <a:ext cx="457240" cy="390178"/>
          </a:xfrm>
          <a:prstGeom prst="rect">
            <a:avLst/>
          </a:prstGeom>
        </p:spPr>
      </p:pic>
      <p:pic>
        <p:nvPicPr>
          <p:cNvPr id="6" name="Picture 5"/>
          <p:cNvPicPr>
            <a:picLocks noChangeAspect="1"/>
          </p:cNvPicPr>
          <p:nvPr/>
        </p:nvPicPr>
        <p:blipFill>
          <a:blip r:embed="rId4"/>
          <a:stretch>
            <a:fillRect/>
          </a:stretch>
        </p:blipFill>
        <p:spPr>
          <a:xfrm>
            <a:off x="1545675" y="2115327"/>
            <a:ext cx="8592790" cy="376238"/>
          </a:xfrm>
          <a:prstGeom prst="rect">
            <a:avLst/>
          </a:prstGeom>
        </p:spPr>
      </p:pic>
    </p:spTree>
    <p:extLst>
      <p:ext uri="{BB962C8B-B14F-4D97-AF65-F5344CB8AC3E}">
        <p14:creationId xmlns:p14="http://schemas.microsoft.com/office/powerpoint/2010/main" val="3262749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619" y="175773"/>
            <a:ext cx="9465527" cy="1325563"/>
          </a:xfrm>
        </p:spPr>
        <p:txBody>
          <a:bodyPr/>
          <a:lstStyle/>
          <a:p>
            <a:r>
              <a:rPr lang="en-CA" dirty="0"/>
              <a:t>Home Page Of Matrix</a:t>
            </a:r>
          </a:p>
        </p:txBody>
      </p:sp>
      <p:sp>
        <p:nvSpPr>
          <p:cNvPr id="3" name="Content Placeholder 2"/>
          <p:cNvSpPr>
            <a:spLocks noGrp="1"/>
          </p:cNvSpPr>
          <p:nvPr>
            <p:ph idx="1"/>
          </p:nvPr>
        </p:nvSpPr>
        <p:spPr/>
        <p:txBody>
          <a:bodyPr/>
          <a:lstStyle/>
          <a:p>
            <a:pPr lvl="2"/>
            <a:endParaRPr lang="en-CA" dirty="0"/>
          </a:p>
          <a:p>
            <a:pPr marL="114300" indent="0">
              <a:buNone/>
            </a:pPr>
            <a:endParaRPr lang="en-CA" dirty="0"/>
          </a:p>
          <a:p>
            <a:endParaRPr lang="en-CA"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1752" y="1263434"/>
            <a:ext cx="5755179" cy="4521567"/>
          </a:xfrm>
          <a:prstGeom prst="rect">
            <a:avLst/>
          </a:prstGeom>
        </p:spPr>
      </p:pic>
      <p:sp>
        <p:nvSpPr>
          <p:cNvPr id="6" name="Content Placeholder 3">
            <a:extLst>
              <a:ext uri="{FF2B5EF4-FFF2-40B4-BE49-F238E27FC236}">
                <a16:creationId xmlns:a16="http://schemas.microsoft.com/office/drawing/2014/main" id="{8DF085F1-643E-4256-99F5-137EA1D473C2}"/>
              </a:ext>
            </a:extLst>
          </p:cNvPr>
          <p:cNvSpPr txBox="1">
            <a:spLocks/>
          </p:cNvSpPr>
          <p:nvPr/>
        </p:nvSpPr>
        <p:spPr>
          <a:xfrm>
            <a:off x="647619" y="1348549"/>
            <a:ext cx="946552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a:t>Seen when first Logged in</a:t>
            </a:r>
          </a:p>
          <a:p>
            <a:r>
              <a:rPr lang="en-CA" dirty="0"/>
              <a:t>Contains the Widgets for quick use</a:t>
            </a:r>
          </a:p>
          <a:p>
            <a:r>
              <a:rPr lang="en-CA" dirty="0"/>
              <a:t>Customize by Moving widgets</a:t>
            </a:r>
          </a:p>
          <a:p>
            <a:r>
              <a:rPr lang="en-CA" dirty="0"/>
              <a:t>Automatically Saves Layout</a:t>
            </a:r>
          </a:p>
        </p:txBody>
      </p:sp>
    </p:spTree>
    <p:extLst>
      <p:ext uri="{BB962C8B-B14F-4D97-AF65-F5344CB8AC3E}">
        <p14:creationId xmlns:p14="http://schemas.microsoft.com/office/powerpoint/2010/main" val="25333933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 Activity: Managing Auto Email</a:t>
            </a:r>
          </a:p>
        </p:txBody>
      </p:sp>
      <p:sp>
        <p:nvSpPr>
          <p:cNvPr id="3" name="Content Placeholder 2"/>
          <p:cNvSpPr>
            <a:spLocks noGrp="1"/>
          </p:cNvSpPr>
          <p:nvPr>
            <p:ph idx="1"/>
          </p:nvPr>
        </p:nvSpPr>
        <p:spPr/>
        <p:txBody>
          <a:bodyPr/>
          <a:lstStyle/>
          <a:p>
            <a:r>
              <a:rPr lang="en-US" dirty="0"/>
              <a:t>Time 5 Minutes</a:t>
            </a:r>
          </a:p>
          <a:p>
            <a:r>
              <a:rPr lang="en-US" dirty="0"/>
              <a:t>Delete the Auto Email created in the previous Activity</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1213" y="2947331"/>
            <a:ext cx="8892590" cy="2928618"/>
          </a:xfrm>
          <a:prstGeom prst="rect">
            <a:avLst/>
          </a:prstGeom>
        </p:spPr>
      </p:pic>
    </p:spTree>
    <p:extLst>
      <p:ext uri="{BB962C8B-B14F-4D97-AF65-F5344CB8AC3E}">
        <p14:creationId xmlns:p14="http://schemas.microsoft.com/office/powerpoint/2010/main" val="37121520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6278" y="4392051"/>
            <a:ext cx="5715798" cy="1581371"/>
          </a:xfrm>
          <a:prstGeom prst="rect">
            <a:avLst/>
          </a:prstGeom>
        </p:spPr>
      </p:pic>
      <p:sp>
        <p:nvSpPr>
          <p:cNvPr id="2" name="Title 1"/>
          <p:cNvSpPr>
            <a:spLocks noGrp="1"/>
          </p:cNvSpPr>
          <p:nvPr>
            <p:ph type="title"/>
          </p:nvPr>
        </p:nvSpPr>
        <p:spPr>
          <a:xfrm>
            <a:off x="590823" y="310540"/>
            <a:ext cx="9465527" cy="1325563"/>
          </a:xfrm>
        </p:spPr>
        <p:txBody>
          <a:bodyPr/>
          <a:lstStyle/>
          <a:p>
            <a:r>
              <a:rPr lang="en-CA" dirty="0"/>
              <a:t>Input / Broker load</a:t>
            </a:r>
          </a:p>
        </p:txBody>
      </p:sp>
      <p:sp>
        <p:nvSpPr>
          <p:cNvPr id="5" name="Content Placeholder 4"/>
          <p:cNvSpPr>
            <a:spLocks noGrp="1"/>
          </p:cNvSpPr>
          <p:nvPr>
            <p:ph idx="1"/>
          </p:nvPr>
        </p:nvSpPr>
        <p:spPr>
          <a:xfrm>
            <a:off x="590823" y="1546329"/>
            <a:ext cx="9465527" cy="4351338"/>
          </a:xfrm>
        </p:spPr>
        <p:txBody>
          <a:bodyPr/>
          <a:lstStyle/>
          <a:p>
            <a:r>
              <a:rPr lang="en-CA" dirty="0"/>
              <a:t>Start a new listing from the input tab</a:t>
            </a:r>
          </a:p>
          <a:p>
            <a:r>
              <a:rPr lang="en-CA" dirty="0"/>
              <a:t>Click Add new</a:t>
            </a:r>
          </a:p>
          <a:p>
            <a:r>
              <a:rPr lang="en-CA" dirty="0"/>
              <a:t>Select property type to list</a:t>
            </a:r>
          </a:p>
          <a:p>
            <a:r>
              <a:rPr lang="en-CA" dirty="0"/>
              <a:t>Clone from existing MLS® number, </a:t>
            </a:r>
            <a:br>
              <a:rPr lang="en-CA" dirty="0"/>
            </a:br>
            <a:r>
              <a:rPr lang="en-CA" dirty="0"/>
              <a:t>Fill from </a:t>
            </a:r>
            <a:r>
              <a:rPr lang="en-CA" dirty="0" err="1"/>
              <a:t>GeoWarehouse</a:t>
            </a:r>
            <a:r>
              <a:rPr lang="en-CA" dirty="0"/>
              <a:t> </a:t>
            </a:r>
            <a:br>
              <a:rPr lang="en-CA" dirty="0"/>
            </a:br>
            <a:r>
              <a:rPr lang="en-CA" dirty="0"/>
              <a:t>or start blank listing entry</a:t>
            </a:r>
          </a:p>
        </p:txBody>
      </p:sp>
      <p:pic>
        <p:nvPicPr>
          <p:cNvPr id="8" name="Picture 7"/>
          <p:cNvPicPr>
            <a:picLocks noChangeAspect="1"/>
          </p:cNvPicPr>
          <p:nvPr/>
        </p:nvPicPr>
        <p:blipFill>
          <a:blip r:embed="rId3"/>
          <a:stretch>
            <a:fillRect/>
          </a:stretch>
        </p:blipFill>
        <p:spPr>
          <a:xfrm>
            <a:off x="7000055" y="2820426"/>
            <a:ext cx="3571875" cy="1571625"/>
          </a:xfrm>
          <a:prstGeom prst="rect">
            <a:avLst/>
          </a:prstGeom>
        </p:spPr>
      </p:pic>
      <p:pic>
        <p:nvPicPr>
          <p:cNvPr id="3" name="Picture 2"/>
          <p:cNvPicPr>
            <a:picLocks noChangeAspect="1"/>
          </p:cNvPicPr>
          <p:nvPr/>
        </p:nvPicPr>
        <p:blipFill>
          <a:blip r:embed="rId4"/>
          <a:stretch>
            <a:fillRect/>
          </a:stretch>
        </p:blipFill>
        <p:spPr>
          <a:xfrm>
            <a:off x="6600102" y="1208625"/>
            <a:ext cx="4248150" cy="1457325"/>
          </a:xfrm>
          <a:prstGeom prst="rect">
            <a:avLst/>
          </a:prstGeom>
        </p:spPr>
      </p:pic>
      <p:sp>
        <p:nvSpPr>
          <p:cNvPr id="7" name="Down Arrow 6"/>
          <p:cNvSpPr/>
          <p:nvPr/>
        </p:nvSpPr>
        <p:spPr>
          <a:xfrm>
            <a:off x="8468623" y="2582098"/>
            <a:ext cx="634737" cy="47665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Down Arrow 9"/>
          <p:cNvSpPr/>
          <p:nvPr/>
        </p:nvSpPr>
        <p:spPr>
          <a:xfrm>
            <a:off x="8468623" y="4084023"/>
            <a:ext cx="634737" cy="47665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6311016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Navigation</a:t>
            </a:r>
          </a:p>
        </p:txBody>
      </p:sp>
      <p:sp>
        <p:nvSpPr>
          <p:cNvPr id="5" name="Content Placeholder 4"/>
          <p:cNvSpPr>
            <a:spLocks noGrp="1"/>
          </p:cNvSpPr>
          <p:nvPr>
            <p:ph idx="1"/>
          </p:nvPr>
        </p:nvSpPr>
        <p:spPr/>
        <p:txBody>
          <a:bodyPr/>
          <a:lstStyle/>
          <a:p>
            <a:r>
              <a:rPr lang="en-CA" dirty="0"/>
              <a:t>DO NOT USE THE BACK BUTTON</a:t>
            </a:r>
          </a:p>
          <a:p>
            <a:pPr lvl="1"/>
            <a:r>
              <a:rPr lang="en-CA" dirty="0"/>
              <a:t>This will erase any of the information you typed in that tab</a:t>
            </a:r>
          </a:p>
          <a:p>
            <a:pPr lvl="1"/>
            <a:r>
              <a:rPr lang="en-CA" dirty="0"/>
              <a:t>Use the tabs at the top of the input section to move between tabs</a:t>
            </a:r>
          </a:p>
        </p:txBody>
      </p:sp>
      <p:pic>
        <p:nvPicPr>
          <p:cNvPr id="8" name="Picture 7"/>
          <p:cNvPicPr>
            <a:picLocks noChangeAspect="1"/>
          </p:cNvPicPr>
          <p:nvPr/>
        </p:nvPicPr>
        <p:blipFill>
          <a:blip r:embed="rId2"/>
          <a:stretch>
            <a:fillRect/>
          </a:stretch>
        </p:blipFill>
        <p:spPr>
          <a:xfrm>
            <a:off x="1040962" y="3538783"/>
            <a:ext cx="9787801" cy="1136857"/>
          </a:xfrm>
          <a:prstGeom prst="rect">
            <a:avLst/>
          </a:prstGeom>
        </p:spPr>
      </p:pic>
    </p:spTree>
    <p:extLst>
      <p:ext uri="{BB962C8B-B14F-4D97-AF65-F5344CB8AC3E}">
        <p14:creationId xmlns:p14="http://schemas.microsoft.com/office/powerpoint/2010/main" val="4695208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1D550-65CE-4C5F-8C4A-B32B9E1DF3A0}"/>
              </a:ext>
            </a:extLst>
          </p:cNvPr>
          <p:cNvSpPr>
            <a:spLocks noGrp="1"/>
          </p:cNvSpPr>
          <p:nvPr>
            <p:ph type="ctrTitle"/>
          </p:nvPr>
        </p:nvSpPr>
        <p:spPr/>
        <p:txBody>
          <a:bodyPr>
            <a:normAutofit fontScale="90000"/>
          </a:bodyPr>
          <a:lstStyle/>
          <a:p>
            <a:r>
              <a:rPr lang="en-US" dirty="0"/>
              <a:t>Starting and Navigating Demonstration</a:t>
            </a:r>
          </a:p>
        </p:txBody>
      </p:sp>
      <p:sp>
        <p:nvSpPr>
          <p:cNvPr id="3" name="Subtitle 2">
            <a:extLst>
              <a:ext uri="{FF2B5EF4-FFF2-40B4-BE49-F238E27FC236}">
                <a16:creationId xmlns:a16="http://schemas.microsoft.com/office/drawing/2014/main" id="{0BB48DFF-B4B9-4F2B-A076-D132554F15E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9806917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491" y="387983"/>
            <a:ext cx="9465527" cy="1325563"/>
          </a:xfrm>
        </p:spPr>
        <p:txBody>
          <a:bodyPr/>
          <a:lstStyle/>
          <a:p>
            <a:r>
              <a:rPr lang="en-CA" dirty="0"/>
              <a:t>General</a:t>
            </a:r>
          </a:p>
        </p:txBody>
      </p:sp>
      <p:sp>
        <p:nvSpPr>
          <p:cNvPr id="3" name="Content Placeholder 2"/>
          <p:cNvSpPr>
            <a:spLocks noGrp="1"/>
          </p:cNvSpPr>
          <p:nvPr>
            <p:ph idx="1"/>
          </p:nvPr>
        </p:nvSpPr>
        <p:spPr>
          <a:xfrm>
            <a:off x="738491" y="1790545"/>
            <a:ext cx="9465527" cy="4351338"/>
          </a:xfrm>
        </p:spPr>
        <p:txBody>
          <a:bodyPr/>
          <a:lstStyle/>
          <a:p>
            <a:r>
              <a:rPr lang="en-CA" dirty="0"/>
              <a:t>Transaction Type</a:t>
            </a:r>
          </a:p>
          <a:p>
            <a:r>
              <a:rPr lang="en-CA" dirty="0"/>
              <a:t>Property Sub Type</a:t>
            </a:r>
          </a:p>
          <a:p>
            <a:r>
              <a:rPr lang="en-CA" dirty="0"/>
              <a:t>Address and Property Data</a:t>
            </a:r>
          </a:p>
          <a:p>
            <a:r>
              <a:rPr lang="en-CA" dirty="0"/>
              <a:t>Price, appointments, possession </a:t>
            </a:r>
          </a:p>
          <a:p>
            <a:endParaRPr lang="en-CA" dirty="0"/>
          </a:p>
        </p:txBody>
      </p:sp>
      <p:pic>
        <p:nvPicPr>
          <p:cNvPr id="4" name="Picture 3"/>
          <p:cNvPicPr>
            <a:picLocks noChangeAspect="1"/>
          </p:cNvPicPr>
          <p:nvPr/>
        </p:nvPicPr>
        <p:blipFill>
          <a:blip r:embed="rId2"/>
          <a:stretch>
            <a:fillRect/>
          </a:stretch>
        </p:blipFill>
        <p:spPr>
          <a:xfrm>
            <a:off x="5776417" y="1286438"/>
            <a:ext cx="5892816" cy="4244659"/>
          </a:xfrm>
          <a:prstGeom prst="rect">
            <a:avLst/>
          </a:prstGeom>
        </p:spPr>
      </p:pic>
    </p:spTree>
    <p:extLst>
      <p:ext uri="{BB962C8B-B14F-4D97-AF65-F5344CB8AC3E}">
        <p14:creationId xmlns:p14="http://schemas.microsoft.com/office/powerpoint/2010/main" val="2309372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3236" y="89533"/>
            <a:ext cx="9465527" cy="1325563"/>
          </a:xfrm>
        </p:spPr>
        <p:txBody>
          <a:bodyPr/>
          <a:lstStyle/>
          <a:p>
            <a:r>
              <a:rPr lang="en-CA" dirty="0"/>
              <a:t>Map</a:t>
            </a:r>
          </a:p>
        </p:txBody>
      </p:sp>
      <p:sp>
        <p:nvSpPr>
          <p:cNvPr id="3" name="Content Placeholder 2"/>
          <p:cNvSpPr>
            <a:spLocks noGrp="1"/>
          </p:cNvSpPr>
          <p:nvPr>
            <p:ph idx="1"/>
          </p:nvPr>
        </p:nvSpPr>
        <p:spPr>
          <a:xfrm>
            <a:off x="1363235" y="1072153"/>
            <a:ext cx="9465527" cy="4351338"/>
          </a:xfrm>
        </p:spPr>
        <p:txBody>
          <a:bodyPr/>
          <a:lstStyle/>
          <a:p>
            <a:r>
              <a:rPr lang="en-CA" dirty="0"/>
              <a:t>The map is not plotted automatically</a:t>
            </a:r>
          </a:p>
          <a:p>
            <a:r>
              <a:rPr lang="en-CA" dirty="0"/>
              <a:t>Used by REALTOR.ca and Matrix for location information</a:t>
            </a:r>
          </a:p>
          <a:p>
            <a:r>
              <a:rPr lang="en-CA" dirty="0"/>
              <a:t>Use                            to manually place pin on map</a:t>
            </a:r>
          </a:p>
        </p:txBody>
      </p:sp>
      <p:pic>
        <p:nvPicPr>
          <p:cNvPr id="5" name="Picture 4"/>
          <p:cNvPicPr>
            <a:picLocks noChangeAspect="1"/>
          </p:cNvPicPr>
          <p:nvPr/>
        </p:nvPicPr>
        <p:blipFill>
          <a:blip r:embed="rId2"/>
          <a:stretch>
            <a:fillRect/>
          </a:stretch>
        </p:blipFill>
        <p:spPr>
          <a:xfrm>
            <a:off x="4015385" y="2633870"/>
            <a:ext cx="3617867" cy="3176471"/>
          </a:xfrm>
          <a:prstGeom prst="rect">
            <a:avLst/>
          </a:prstGeom>
        </p:spPr>
      </p:pic>
      <p:pic>
        <p:nvPicPr>
          <p:cNvPr id="6" name="Picture 5"/>
          <p:cNvPicPr>
            <a:picLocks noChangeAspect="1"/>
          </p:cNvPicPr>
          <p:nvPr/>
        </p:nvPicPr>
        <p:blipFill>
          <a:blip r:embed="rId3"/>
          <a:stretch>
            <a:fillRect/>
          </a:stretch>
        </p:blipFill>
        <p:spPr>
          <a:xfrm>
            <a:off x="2402024" y="2186633"/>
            <a:ext cx="1845385" cy="238627"/>
          </a:xfrm>
          <a:prstGeom prst="rect">
            <a:avLst/>
          </a:prstGeom>
        </p:spPr>
      </p:pic>
    </p:spTree>
    <p:extLst>
      <p:ext uri="{BB962C8B-B14F-4D97-AF65-F5344CB8AC3E}">
        <p14:creationId xmlns:p14="http://schemas.microsoft.com/office/powerpoint/2010/main" val="61630614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Lease/Rental </a:t>
            </a:r>
          </a:p>
        </p:txBody>
      </p:sp>
      <p:sp>
        <p:nvSpPr>
          <p:cNvPr id="3" name="Content Placeholder 2"/>
          <p:cNvSpPr>
            <a:spLocks noGrp="1"/>
          </p:cNvSpPr>
          <p:nvPr>
            <p:ph idx="1"/>
          </p:nvPr>
        </p:nvSpPr>
        <p:spPr>
          <a:xfrm>
            <a:off x="1363235" y="1512249"/>
            <a:ext cx="9465527" cy="4351338"/>
          </a:xfrm>
        </p:spPr>
        <p:txBody>
          <a:bodyPr/>
          <a:lstStyle/>
          <a:p>
            <a:r>
              <a:rPr lang="en-CA" dirty="0"/>
              <a:t>Tab only appears when transaction type is Lease/Rental</a:t>
            </a:r>
          </a:p>
          <a:p>
            <a:r>
              <a:rPr lang="en-CA" dirty="0"/>
              <a:t>Details of the rental</a:t>
            </a:r>
          </a:p>
          <a:p>
            <a:pPr lvl="1"/>
            <a:r>
              <a:rPr lang="en-CA" dirty="0"/>
              <a:t>Included in costs</a:t>
            </a:r>
          </a:p>
          <a:p>
            <a:pPr lvl="1"/>
            <a:r>
              <a:rPr lang="en-CA" dirty="0"/>
              <a:t>Parking</a:t>
            </a:r>
          </a:p>
          <a:p>
            <a:pPr lvl="1"/>
            <a:r>
              <a:rPr lang="en-CA" dirty="0"/>
              <a:t>Payment</a:t>
            </a:r>
          </a:p>
          <a:p>
            <a:pPr lvl="1"/>
            <a:r>
              <a:rPr lang="en-CA" dirty="0" err="1"/>
              <a:t>etc</a:t>
            </a:r>
            <a:endParaRPr lang="en-CA" dirty="0"/>
          </a:p>
        </p:txBody>
      </p:sp>
      <p:pic>
        <p:nvPicPr>
          <p:cNvPr id="4" name="Picture 3"/>
          <p:cNvPicPr>
            <a:picLocks noChangeAspect="1"/>
          </p:cNvPicPr>
          <p:nvPr/>
        </p:nvPicPr>
        <p:blipFill>
          <a:blip r:embed="rId2"/>
          <a:stretch>
            <a:fillRect/>
          </a:stretch>
        </p:blipFill>
        <p:spPr>
          <a:xfrm>
            <a:off x="4816951" y="2140619"/>
            <a:ext cx="6191034" cy="3250458"/>
          </a:xfrm>
          <a:prstGeom prst="rect">
            <a:avLst/>
          </a:prstGeom>
        </p:spPr>
      </p:pic>
    </p:spTree>
    <p:extLst>
      <p:ext uri="{BB962C8B-B14F-4D97-AF65-F5344CB8AC3E}">
        <p14:creationId xmlns:p14="http://schemas.microsoft.com/office/powerpoint/2010/main" val="39457767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Additional/Condo Information</a:t>
            </a:r>
          </a:p>
        </p:txBody>
      </p:sp>
      <p:sp>
        <p:nvSpPr>
          <p:cNvPr id="3" name="Content Placeholder 2"/>
          <p:cNvSpPr>
            <a:spLocks noGrp="1"/>
          </p:cNvSpPr>
          <p:nvPr>
            <p:ph idx="1"/>
          </p:nvPr>
        </p:nvSpPr>
        <p:spPr>
          <a:xfrm>
            <a:off x="1363236" y="1392979"/>
            <a:ext cx="9465527" cy="4351338"/>
          </a:xfrm>
        </p:spPr>
        <p:txBody>
          <a:bodyPr/>
          <a:lstStyle/>
          <a:p>
            <a:r>
              <a:rPr lang="en-CA" dirty="0"/>
              <a:t>All details about the property</a:t>
            </a:r>
          </a:p>
          <a:p>
            <a:r>
              <a:rPr lang="en-CA" dirty="0"/>
              <a:t>Condo section only mandatory if property subtype is condominium</a:t>
            </a:r>
          </a:p>
        </p:txBody>
      </p:sp>
      <p:pic>
        <p:nvPicPr>
          <p:cNvPr id="4" name="Picture 3"/>
          <p:cNvPicPr>
            <a:picLocks noChangeAspect="1"/>
          </p:cNvPicPr>
          <p:nvPr/>
        </p:nvPicPr>
        <p:blipFill>
          <a:blip r:embed="rId2"/>
          <a:stretch>
            <a:fillRect/>
          </a:stretch>
        </p:blipFill>
        <p:spPr>
          <a:xfrm>
            <a:off x="3880341" y="2669921"/>
            <a:ext cx="6087188" cy="2636184"/>
          </a:xfrm>
          <a:prstGeom prst="rect">
            <a:avLst/>
          </a:prstGeom>
        </p:spPr>
      </p:pic>
    </p:spTree>
    <p:extLst>
      <p:ext uri="{BB962C8B-B14F-4D97-AF65-F5344CB8AC3E}">
        <p14:creationId xmlns:p14="http://schemas.microsoft.com/office/powerpoint/2010/main" val="153033165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972A6-E508-40B3-9E82-40458EC6F11D}"/>
              </a:ext>
            </a:extLst>
          </p:cNvPr>
          <p:cNvSpPr>
            <a:spLocks noGrp="1"/>
          </p:cNvSpPr>
          <p:nvPr>
            <p:ph type="title"/>
          </p:nvPr>
        </p:nvSpPr>
        <p:spPr/>
        <p:txBody>
          <a:bodyPr/>
          <a:lstStyle/>
          <a:p>
            <a:r>
              <a:rPr lang="en-US" dirty="0"/>
              <a:t>Waterfront</a:t>
            </a:r>
          </a:p>
        </p:txBody>
      </p:sp>
      <p:sp>
        <p:nvSpPr>
          <p:cNvPr id="3" name="Content Placeholder 2">
            <a:extLst>
              <a:ext uri="{FF2B5EF4-FFF2-40B4-BE49-F238E27FC236}">
                <a16:creationId xmlns:a16="http://schemas.microsoft.com/office/drawing/2014/main" id="{2A63A0E9-C326-48C6-A166-D0EBBFD067AC}"/>
              </a:ext>
            </a:extLst>
          </p:cNvPr>
          <p:cNvSpPr>
            <a:spLocks noGrp="1"/>
          </p:cNvSpPr>
          <p:nvPr>
            <p:ph idx="1"/>
          </p:nvPr>
        </p:nvSpPr>
        <p:spPr/>
        <p:txBody>
          <a:bodyPr/>
          <a:lstStyle/>
          <a:p>
            <a:r>
              <a:rPr lang="en-US" dirty="0"/>
              <a:t>Define the Specific details about the waterfront for the property</a:t>
            </a:r>
          </a:p>
        </p:txBody>
      </p:sp>
      <p:pic>
        <p:nvPicPr>
          <p:cNvPr id="4" name="Picture 3">
            <a:extLst>
              <a:ext uri="{FF2B5EF4-FFF2-40B4-BE49-F238E27FC236}">
                <a16:creationId xmlns:a16="http://schemas.microsoft.com/office/drawing/2014/main" id="{9EB35A74-EEB4-4E57-8C15-811626E91C1E}"/>
              </a:ext>
            </a:extLst>
          </p:cNvPr>
          <p:cNvPicPr>
            <a:picLocks noChangeAspect="1"/>
          </p:cNvPicPr>
          <p:nvPr/>
        </p:nvPicPr>
        <p:blipFill>
          <a:blip r:embed="rId2"/>
          <a:stretch>
            <a:fillRect/>
          </a:stretch>
        </p:blipFill>
        <p:spPr>
          <a:xfrm>
            <a:off x="838200" y="3115523"/>
            <a:ext cx="9316752" cy="1771541"/>
          </a:xfrm>
          <a:prstGeom prst="rect">
            <a:avLst/>
          </a:prstGeom>
        </p:spPr>
      </p:pic>
    </p:spTree>
    <p:extLst>
      <p:ext uri="{BB962C8B-B14F-4D97-AF65-F5344CB8AC3E}">
        <p14:creationId xmlns:p14="http://schemas.microsoft.com/office/powerpoint/2010/main" val="320262036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Rooms/Details &amp; Comments</a:t>
            </a:r>
          </a:p>
        </p:txBody>
      </p:sp>
      <p:sp>
        <p:nvSpPr>
          <p:cNvPr id="3" name="Content Placeholder 2"/>
          <p:cNvSpPr>
            <a:spLocks noGrp="1"/>
          </p:cNvSpPr>
          <p:nvPr>
            <p:ph idx="1"/>
          </p:nvPr>
        </p:nvSpPr>
        <p:spPr>
          <a:xfrm>
            <a:off x="1363235" y="1381621"/>
            <a:ext cx="9465527" cy="4351338"/>
          </a:xfrm>
        </p:spPr>
        <p:txBody>
          <a:bodyPr/>
          <a:lstStyle/>
          <a:p>
            <a:r>
              <a:rPr lang="en-CA" dirty="0"/>
              <a:t>Room Level and Type</a:t>
            </a:r>
          </a:p>
          <a:p>
            <a:r>
              <a:rPr lang="en-CA" dirty="0"/>
              <a:t>Dimensions (mandatory for all rooms except bathrooms)</a:t>
            </a:r>
          </a:p>
          <a:p>
            <a:pPr lvl="1"/>
            <a:r>
              <a:rPr lang="en-CA" dirty="0"/>
              <a:t>Select the Units to enter in and the system converts to the other</a:t>
            </a:r>
          </a:p>
          <a:p>
            <a:r>
              <a:rPr lang="en-CA" dirty="0"/>
              <a:t>Feature codes for rooms</a:t>
            </a:r>
          </a:p>
        </p:txBody>
      </p:sp>
      <p:pic>
        <p:nvPicPr>
          <p:cNvPr id="5" name="Picture 4"/>
          <p:cNvPicPr>
            <a:picLocks noChangeAspect="1"/>
          </p:cNvPicPr>
          <p:nvPr/>
        </p:nvPicPr>
        <p:blipFill>
          <a:blip r:embed="rId2"/>
          <a:stretch>
            <a:fillRect/>
          </a:stretch>
        </p:blipFill>
        <p:spPr>
          <a:xfrm>
            <a:off x="1698171" y="3395070"/>
            <a:ext cx="7735729" cy="2265765"/>
          </a:xfrm>
          <a:prstGeom prst="rect">
            <a:avLst/>
          </a:prstGeom>
        </p:spPr>
      </p:pic>
    </p:spTree>
    <p:extLst>
      <p:ext uri="{BB962C8B-B14F-4D97-AF65-F5344CB8AC3E}">
        <p14:creationId xmlns:p14="http://schemas.microsoft.com/office/powerpoint/2010/main" val="2857400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CA" dirty="0"/>
              <a:t>External Links</a:t>
            </a:r>
          </a:p>
        </p:txBody>
      </p:sp>
      <p:sp>
        <p:nvSpPr>
          <p:cNvPr id="4" name="Content Placeholder 3"/>
          <p:cNvSpPr>
            <a:spLocks noGrp="1"/>
          </p:cNvSpPr>
          <p:nvPr>
            <p:ph idx="1"/>
          </p:nvPr>
        </p:nvSpPr>
        <p:spPr/>
        <p:txBody>
          <a:bodyPr/>
          <a:lstStyle/>
          <a:p>
            <a:r>
              <a:rPr lang="en-CA" dirty="0"/>
              <a:t>Helpful webpages for members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3185" y="1466672"/>
            <a:ext cx="4518507" cy="4100126"/>
          </a:xfrm>
          <a:prstGeom prst="rect">
            <a:avLst/>
          </a:prstGeom>
        </p:spPr>
      </p:pic>
    </p:spTree>
    <p:extLst>
      <p:ext uri="{BB962C8B-B14F-4D97-AF65-F5344CB8AC3E}">
        <p14:creationId xmlns:p14="http://schemas.microsoft.com/office/powerpoint/2010/main" val="278122631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5DDDA4-199D-4B0D-A384-9F1BF7CFCBEE}"/>
              </a:ext>
            </a:extLst>
          </p:cNvPr>
          <p:cNvSpPr>
            <a:spLocks noGrp="1"/>
          </p:cNvSpPr>
          <p:nvPr>
            <p:ph type="ctrTitle"/>
          </p:nvPr>
        </p:nvSpPr>
        <p:spPr/>
        <p:txBody>
          <a:bodyPr/>
          <a:lstStyle/>
          <a:p>
            <a:r>
              <a:rPr lang="en-US" dirty="0"/>
              <a:t>Creating and Adding Rooms Examples</a:t>
            </a:r>
          </a:p>
        </p:txBody>
      </p:sp>
      <p:sp>
        <p:nvSpPr>
          <p:cNvPr id="7" name="Subtitle 6">
            <a:extLst>
              <a:ext uri="{FF2B5EF4-FFF2-40B4-BE49-F238E27FC236}">
                <a16:creationId xmlns:a16="http://schemas.microsoft.com/office/drawing/2014/main" id="{6B501EC4-E6E8-43AA-B747-7AA3821250B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0675675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Rooms/Details &amp; Comments</a:t>
            </a:r>
          </a:p>
        </p:txBody>
      </p:sp>
      <p:sp>
        <p:nvSpPr>
          <p:cNvPr id="3" name="Content Placeholder 2"/>
          <p:cNvSpPr>
            <a:spLocks noGrp="1"/>
          </p:cNvSpPr>
          <p:nvPr>
            <p:ph idx="1"/>
          </p:nvPr>
        </p:nvSpPr>
        <p:spPr>
          <a:xfrm>
            <a:off x="221656" y="1668110"/>
            <a:ext cx="9465527" cy="4351338"/>
          </a:xfrm>
        </p:spPr>
        <p:txBody>
          <a:bodyPr/>
          <a:lstStyle/>
          <a:p>
            <a:r>
              <a:rPr lang="en-CA" dirty="0"/>
              <a:t>Public Remarks for the Portal and REALTOR.ca</a:t>
            </a:r>
          </a:p>
          <a:p>
            <a:r>
              <a:rPr lang="en-CA" dirty="0"/>
              <a:t>Inclusions and Exclusions</a:t>
            </a:r>
          </a:p>
          <a:p>
            <a:r>
              <a:rPr lang="en-CA" dirty="0"/>
              <a:t>REALTOR® Remarks for showing instructions</a:t>
            </a:r>
          </a:p>
        </p:txBody>
      </p:sp>
      <p:pic>
        <p:nvPicPr>
          <p:cNvPr id="4" name="Picture 3"/>
          <p:cNvPicPr>
            <a:picLocks noChangeAspect="1"/>
          </p:cNvPicPr>
          <p:nvPr/>
        </p:nvPicPr>
        <p:blipFill>
          <a:blip r:embed="rId2"/>
          <a:stretch>
            <a:fillRect/>
          </a:stretch>
        </p:blipFill>
        <p:spPr>
          <a:xfrm>
            <a:off x="7278375" y="1668110"/>
            <a:ext cx="4691968" cy="3808379"/>
          </a:xfrm>
          <a:prstGeom prst="rect">
            <a:avLst/>
          </a:prstGeom>
        </p:spPr>
      </p:pic>
    </p:spTree>
    <p:extLst>
      <p:ext uri="{BB962C8B-B14F-4D97-AF65-F5344CB8AC3E}">
        <p14:creationId xmlns:p14="http://schemas.microsoft.com/office/powerpoint/2010/main" val="89026221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REALTOR®/Brokerage Information</a:t>
            </a:r>
          </a:p>
        </p:txBody>
      </p:sp>
      <p:sp>
        <p:nvSpPr>
          <p:cNvPr id="3" name="Content Placeholder 2"/>
          <p:cNvSpPr>
            <a:spLocks noGrp="1"/>
          </p:cNvSpPr>
          <p:nvPr>
            <p:ph idx="1"/>
          </p:nvPr>
        </p:nvSpPr>
        <p:spPr/>
        <p:txBody>
          <a:bodyPr/>
          <a:lstStyle/>
          <a:p>
            <a:r>
              <a:rPr lang="en-CA" dirty="0"/>
              <a:t>Your Salesperson Information will pre populate</a:t>
            </a:r>
          </a:p>
          <a:p>
            <a:r>
              <a:rPr lang="en-CA" dirty="0"/>
              <a:t>Add co listing SPs</a:t>
            </a:r>
          </a:p>
        </p:txBody>
      </p:sp>
      <p:pic>
        <p:nvPicPr>
          <p:cNvPr id="4" name="Picture 3"/>
          <p:cNvPicPr>
            <a:picLocks noChangeAspect="1"/>
          </p:cNvPicPr>
          <p:nvPr/>
        </p:nvPicPr>
        <p:blipFill>
          <a:blip r:embed="rId2"/>
          <a:stretch>
            <a:fillRect/>
          </a:stretch>
        </p:blipFill>
        <p:spPr>
          <a:xfrm>
            <a:off x="2197967" y="2830755"/>
            <a:ext cx="6909779" cy="2893709"/>
          </a:xfrm>
          <a:prstGeom prst="rect">
            <a:avLst/>
          </a:prstGeom>
        </p:spPr>
      </p:pic>
    </p:spTree>
    <p:extLst>
      <p:ext uri="{BB962C8B-B14F-4D97-AF65-F5344CB8AC3E}">
        <p14:creationId xmlns:p14="http://schemas.microsoft.com/office/powerpoint/2010/main" val="169418111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REALTOR®/Brokerage Information</a:t>
            </a:r>
          </a:p>
        </p:txBody>
      </p:sp>
      <p:sp>
        <p:nvSpPr>
          <p:cNvPr id="3" name="Content Placeholder 2"/>
          <p:cNvSpPr>
            <a:spLocks noGrp="1"/>
          </p:cNvSpPr>
          <p:nvPr>
            <p:ph idx="1"/>
          </p:nvPr>
        </p:nvSpPr>
        <p:spPr/>
        <p:txBody>
          <a:bodyPr/>
          <a:lstStyle/>
          <a:p>
            <a:r>
              <a:rPr lang="en-CA" dirty="0"/>
              <a:t>Enter all information for appointments and disclosures</a:t>
            </a:r>
          </a:p>
        </p:txBody>
      </p:sp>
      <p:pic>
        <p:nvPicPr>
          <p:cNvPr id="5" name="Picture 4"/>
          <p:cNvPicPr>
            <a:picLocks noChangeAspect="1"/>
          </p:cNvPicPr>
          <p:nvPr/>
        </p:nvPicPr>
        <p:blipFill>
          <a:blip r:embed="rId2"/>
          <a:stretch>
            <a:fillRect/>
          </a:stretch>
        </p:blipFill>
        <p:spPr>
          <a:xfrm>
            <a:off x="837786" y="2249200"/>
            <a:ext cx="9703627" cy="3502599"/>
          </a:xfrm>
          <a:prstGeom prst="rect">
            <a:avLst/>
          </a:prstGeom>
        </p:spPr>
      </p:pic>
    </p:spTree>
    <p:extLst>
      <p:ext uri="{BB962C8B-B14F-4D97-AF65-F5344CB8AC3E}">
        <p14:creationId xmlns:p14="http://schemas.microsoft.com/office/powerpoint/2010/main" val="741820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Submitting a Listing</a:t>
            </a:r>
          </a:p>
        </p:txBody>
      </p:sp>
      <p:sp>
        <p:nvSpPr>
          <p:cNvPr id="8" name="Content Placeholder 7"/>
          <p:cNvSpPr>
            <a:spLocks noGrp="1"/>
          </p:cNvSpPr>
          <p:nvPr>
            <p:ph idx="1"/>
          </p:nvPr>
        </p:nvSpPr>
        <p:spPr>
          <a:xfrm>
            <a:off x="1363235" y="1404339"/>
            <a:ext cx="9465527" cy="4351338"/>
          </a:xfrm>
        </p:spPr>
        <p:txBody>
          <a:bodyPr>
            <a:normAutofit fontScale="92500" lnSpcReduction="10000"/>
          </a:bodyPr>
          <a:lstStyle/>
          <a:p>
            <a:r>
              <a:rPr lang="en-CA" dirty="0"/>
              <a:t>When finished click submit</a:t>
            </a:r>
          </a:p>
          <a:p>
            <a:pPr lvl="1"/>
            <a:r>
              <a:rPr lang="en-CA" dirty="0"/>
              <a:t>Errors in input will show on the tabs and beside the fields with red exclamation marks</a:t>
            </a:r>
          </a:p>
          <a:p>
            <a:pPr lvl="1"/>
            <a:endParaRPr lang="en-CA" dirty="0"/>
          </a:p>
          <a:p>
            <a:pPr lvl="1"/>
            <a:endParaRPr lang="en-CA" dirty="0"/>
          </a:p>
          <a:p>
            <a:r>
              <a:rPr lang="en-CA" dirty="0"/>
              <a:t>Use save as incomplete to create an incoming listing</a:t>
            </a:r>
          </a:p>
          <a:p>
            <a:pPr lvl="1"/>
            <a:r>
              <a:rPr lang="en-CA" dirty="0"/>
              <a:t>Pre Load listing</a:t>
            </a:r>
          </a:p>
          <a:p>
            <a:pPr lvl="1"/>
            <a:r>
              <a:rPr lang="en-CA" dirty="0"/>
              <a:t>Print Data Form</a:t>
            </a:r>
          </a:p>
          <a:p>
            <a:pPr lvl="1"/>
            <a:r>
              <a:rPr lang="en-CA" dirty="0"/>
              <a:t>Add pictures and supplements before making live</a:t>
            </a:r>
          </a:p>
          <a:p>
            <a:pPr lvl="1"/>
            <a:endParaRPr lang="en-CA" dirty="0"/>
          </a:p>
          <a:p>
            <a:r>
              <a:rPr lang="en-CA" dirty="0"/>
              <a:t>Once a listing is submitted (incomplete or fully complete) Always edit from the issued MLS® number</a:t>
            </a:r>
          </a:p>
        </p:txBody>
      </p:sp>
      <p:pic>
        <p:nvPicPr>
          <p:cNvPr id="9" name="Content Placeholder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1290" y="3510360"/>
            <a:ext cx="2922657" cy="1345743"/>
          </a:xfrm>
          <a:prstGeom prst="rect">
            <a:avLst/>
          </a:prstGeom>
        </p:spPr>
      </p:pic>
      <p:pic>
        <p:nvPicPr>
          <p:cNvPr id="10" name="Picture 9"/>
          <p:cNvPicPr>
            <a:picLocks noChangeAspect="1"/>
          </p:cNvPicPr>
          <p:nvPr/>
        </p:nvPicPr>
        <p:blipFill>
          <a:blip r:embed="rId3"/>
          <a:stretch>
            <a:fillRect/>
          </a:stretch>
        </p:blipFill>
        <p:spPr>
          <a:xfrm>
            <a:off x="1767515" y="2295575"/>
            <a:ext cx="7889605" cy="648207"/>
          </a:xfrm>
          <a:prstGeom prst="rect">
            <a:avLst/>
          </a:prstGeom>
        </p:spPr>
      </p:pic>
    </p:spTree>
    <p:extLst>
      <p:ext uri="{BB962C8B-B14F-4D97-AF65-F5344CB8AC3E}">
        <p14:creationId xmlns:p14="http://schemas.microsoft.com/office/powerpoint/2010/main" val="5245445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388" y="264616"/>
            <a:ext cx="9465527" cy="1325563"/>
          </a:xfrm>
        </p:spPr>
        <p:txBody>
          <a:bodyPr/>
          <a:lstStyle/>
          <a:p>
            <a:r>
              <a:rPr lang="en-CA" dirty="0"/>
              <a:t>Adding Pictures</a:t>
            </a:r>
          </a:p>
        </p:txBody>
      </p:sp>
      <p:sp>
        <p:nvSpPr>
          <p:cNvPr id="3" name="Content Placeholder 2"/>
          <p:cNvSpPr>
            <a:spLocks noGrp="1"/>
          </p:cNvSpPr>
          <p:nvPr>
            <p:ph idx="1"/>
          </p:nvPr>
        </p:nvSpPr>
        <p:spPr>
          <a:xfrm>
            <a:off x="545388" y="1512249"/>
            <a:ext cx="9465527" cy="4351338"/>
          </a:xfrm>
        </p:spPr>
        <p:txBody>
          <a:bodyPr/>
          <a:lstStyle/>
          <a:p>
            <a:r>
              <a:rPr lang="en-CA" dirty="0"/>
              <a:t>3 Ways to add photos:</a:t>
            </a:r>
          </a:p>
          <a:p>
            <a:pPr lvl="1"/>
            <a:r>
              <a:rPr lang="en-CA" dirty="0"/>
              <a:t>When first submitting</a:t>
            </a:r>
          </a:p>
          <a:p>
            <a:pPr lvl="1"/>
            <a:r>
              <a:rPr lang="en-CA" dirty="0"/>
              <a:t>My Listings</a:t>
            </a:r>
          </a:p>
          <a:p>
            <a:pPr lvl="1"/>
            <a:r>
              <a:rPr lang="en-CA" dirty="0"/>
              <a:t>Input tab</a:t>
            </a:r>
          </a:p>
          <a:p>
            <a:r>
              <a:rPr lang="en-CA" dirty="0"/>
              <a:t>Add up to 50 Photos</a:t>
            </a:r>
          </a:p>
          <a:p>
            <a:r>
              <a:rPr lang="en-CA" dirty="0"/>
              <a:t>Re-arrange by dragging and </a:t>
            </a:r>
            <a:br>
              <a:rPr lang="en-CA" dirty="0"/>
            </a:br>
            <a:r>
              <a:rPr lang="en-CA" dirty="0"/>
              <a:t>dropping</a:t>
            </a:r>
          </a:p>
          <a:p>
            <a:r>
              <a:rPr lang="en-CA" dirty="0"/>
              <a:t>Recommended size 1024 X 768</a:t>
            </a:r>
          </a:p>
          <a:p>
            <a:pPr lvl="1"/>
            <a:r>
              <a:rPr lang="en-CA" dirty="0"/>
              <a:t>Red Border = too small</a:t>
            </a:r>
          </a:p>
        </p:txBody>
      </p:sp>
      <p:pic>
        <p:nvPicPr>
          <p:cNvPr id="4" name="Picture 3"/>
          <p:cNvPicPr>
            <a:picLocks noChangeAspect="1"/>
          </p:cNvPicPr>
          <p:nvPr/>
        </p:nvPicPr>
        <p:blipFill>
          <a:blip r:embed="rId2"/>
          <a:stretch>
            <a:fillRect/>
          </a:stretch>
        </p:blipFill>
        <p:spPr>
          <a:xfrm>
            <a:off x="5764636" y="1668110"/>
            <a:ext cx="6100323" cy="2908388"/>
          </a:xfrm>
          <a:prstGeom prst="rect">
            <a:avLst/>
          </a:prstGeom>
        </p:spPr>
      </p:pic>
    </p:spTree>
    <p:extLst>
      <p:ext uri="{BB962C8B-B14F-4D97-AF65-F5344CB8AC3E}">
        <p14:creationId xmlns:p14="http://schemas.microsoft.com/office/powerpoint/2010/main" val="109085700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Adding Supplements </a:t>
            </a:r>
          </a:p>
        </p:txBody>
      </p:sp>
      <p:sp>
        <p:nvSpPr>
          <p:cNvPr id="3" name="Content Placeholder 2"/>
          <p:cNvSpPr>
            <a:spLocks noGrp="1"/>
          </p:cNvSpPr>
          <p:nvPr>
            <p:ph idx="1"/>
          </p:nvPr>
        </p:nvSpPr>
        <p:spPr/>
        <p:txBody>
          <a:bodyPr/>
          <a:lstStyle/>
          <a:p>
            <a:r>
              <a:rPr lang="en-CA" dirty="0"/>
              <a:t>3 Ways to add photos:</a:t>
            </a:r>
          </a:p>
          <a:p>
            <a:pPr lvl="1"/>
            <a:r>
              <a:rPr lang="en-CA" dirty="0"/>
              <a:t>When first submitting</a:t>
            </a:r>
          </a:p>
          <a:p>
            <a:pPr lvl="1"/>
            <a:r>
              <a:rPr lang="en-CA" dirty="0"/>
              <a:t>My Listings</a:t>
            </a:r>
          </a:p>
          <a:p>
            <a:pPr lvl="1"/>
            <a:r>
              <a:rPr lang="en-CA" dirty="0"/>
              <a:t>Input tab</a:t>
            </a:r>
          </a:p>
          <a:p>
            <a:r>
              <a:rPr lang="en-CA" dirty="0"/>
              <a:t>Must be PDF Format</a:t>
            </a:r>
          </a:p>
          <a:p>
            <a:r>
              <a:rPr lang="en-CA" dirty="0"/>
              <a:t>Enter name,</a:t>
            </a:r>
          </a:p>
          <a:p>
            <a:r>
              <a:rPr lang="en-CA" dirty="0"/>
              <a:t>Select supplement type</a:t>
            </a:r>
          </a:p>
          <a:p>
            <a:r>
              <a:rPr lang="en-CA" dirty="0"/>
              <a:t>5 Max, 10MB Max</a:t>
            </a:r>
          </a:p>
          <a:p>
            <a:endParaRPr lang="en-CA" dirty="0"/>
          </a:p>
        </p:txBody>
      </p:sp>
      <p:pic>
        <p:nvPicPr>
          <p:cNvPr id="4" name="Picture 3"/>
          <p:cNvPicPr>
            <a:picLocks noChangeAspect="1"/>
          </p:cNvPicPr>
          <p:nvPr/>
        </p:nvPicPr>
        <p:blipFill>
          <a:blip r:embed="rId2"/>
          <a:stretch>
            <a:fillRect/>
          </a:stretch>
        </p:blipFill>
        <p:spPr>
          <a:xfrm>
            <a:off x="5949713" y="2704484"/>
            <a:ext cx="5467350" cy="2095500"/>
          </a:xfrm>
          <a:prstGeom prst="rect">
            <a:avLst/>
          </a:prstGeom>
        </p:spPr>
      </p:pic>
    </p:spTree>
    <p:extLst>
      <p:ext uri="{BB962C8B-B14F-4D97-AF65-F5344CB8AC3E}">
        <p14:creationId xmlns:p14="http://schemas.microsoft.com/office/powerpoint/2010/main" val="140576027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417" y="220787"/>
            <a:ext cx="9465527" cy="1325563"/>
          </a:xfrm>
        </p:spPr>
        <p:txBody>
          <a:bodyPr/>
          <a:lstStyle/>
          <a:p>
            <a:r>
              <a:rPr lang="en-CA" dirty="0"/>
              <a:t>Editing a Listing</a:t>
            </a:r>
          </a:p>
        </p:txBody>
      </p:sp>
      <p:sp>
        <p:nvSpPr>
          <p:cNvPr id="6" name="Content Placeholder 5"/>
          <p:cNvSpPr>
            <a:spLocks noGrp="1"/>
          </p:cNvSpPr>
          <p:nvPr>
            <p:ph idx="1"/>
          </p:nvPr>
        </p:nvSpPr>
        <p:spPr>
          <a:xfrm>
            <a:off x="628022" y="1260590"/>
            <a:ext cx="9465527" cy="4351338"/>
          </a:xfrm>
        </p:spPr>
        <p:txBody>
          <a:bodyPr/>
          <a:lstStyle/>
          <a:p>
            <a:r>
              <a:rPr lang="en-CA" dirty="0"/>
              <a:t>2 ways to edit</a:t>
            </a:r>
          </a:p>
          <a:p>
            <a:pPr lvl="1"/>
            <a:r>
              <a:rPr lang="en-CA" dirty="0"/>
              <a:t>Input tab</a:t>
            </a:r>
          </a:p>
          <a:p>
            <a:pPr lvl="1"/>
            <a:r>
              <a:rPr lang="en-CA" dirty="0"/>
              <a:t>My Listings</a:t>
            </a:r>
          </a:p>
          <a:p>
            <a:r>
              <a:rPr lang="en-CA" dirty="0"/>
              <a:t>Add Virtual Tours with </a:t>
            </a:r>
          </a:p>
        </p:txBody>
      </p:sp>
      <p:pic>
        <p:nvPicPr>
          <p:cNvPr id="4" name="Picture 3"/>
          <p:cNvPicPr>
            <a:picLocks noChangeAspect="1"/>
          </p:cNvPicPr>
          <p:nvPr/>
        </p:nvPicPr>
        <p:blipFill>
          <a:blip r:embed="rId3"/>
          <a:stretch>
            <a:fillRect/>
          </a:stretch>
        </p:blipFill>
        <p:spPr>
          <a:xfrm>
            <a:off x="1646510" y="3544550"/>
            <a:ext cx="4248150" cy="14573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4"/>
          <a:stretch>
            <a:fillRect/>
          </a:stretch>
        </p:blipFill>
        <p:spPr>
          <a:xfrm>
            <a:off x="4239334" y="2647270"/>
            <a:ext cx="2680787" cy="287227"/>
          </a:xfrm>
          <a:prstGeom prst="rect">
            <a:avLst/>
          </a:prstGeom>
        </p:spPr>
      </p:pic>
      <p:sp>
        <p:nvSpPr>
          <p:cNvPr id="3" name="Rectangle 2"/>
          <p:cNvSpPr/>
          <p:nvPr/>
        </p:nvSpPr>
        <p:spPr>
          <a:xfrm>
            <a:off x="9474740" y="1955259"/>
            <a:ext cx="1128409" cy="972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Rectangle 4"/>
          <p:cNvSpPr/>
          <p:nvPr/>
        </p:nvSpPr>
        <p:spPr>
          <a:xfrm>
            <a:off x="9591472" y="2052536"/>
            <a:ext cx="1011677" cy="1945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p:cNvPicPr>
            <a:picLocks noChangeAspect="1"/>
          </p:cNvPicPr>
          <p:nvPr/>
        </p:nvPicPr>
        <p:blipFill>
          <a:blip r:embed="rId5"/>
          <a:stretch>
            <a:fillRect/>
          </a:stretch>
        </p:blipFill>
        <p:spPr>
          <a:xfrm>
            <a:off x="7233840" y="942318"/>
            <a:ext cx="4715263" cy="41390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9232089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Adding an Open House</a:t>
            </a:r>
          </a:p>
        </p:txBody>
      </p:sp>
      <p:sp>
        <p:nvSpPr>
          <p:cNvPr id="5" name="Content Placeholder 4"/>
          <p:cNvSpPr>
            <a:spLocks noGrp="1"/>
          </p:cNvSpPr>
          <p:nvPr>
            <p:ph idx="1"/>
          </p:nvPr>
        </p:nvSpPr>
        <p:spPr>
          <a:xfrm>
            <a:off x="1363236" y="1375941"/>
            <a:ext cx="9465527" cy="4351338"/>
          </a:xfrm>
        </p:spPr>
        <p:txBody>
          <a:bodyPr/>
          <a:lstStyle/>
          <a:p>
            <a:r>
              <a:rPr lang="en-CA" dirty="0"/>
              <a:t>Set Dates and Times</a:t>
            </a:r>
          </a:p>
          <a:p>
            <a:pPr lvl="1"/>
            <a:r>
              <a:rPr lang="en-CA" dirty="0"/>
              <a:t>Note make sure to specify AM/PM</a:t>
            </a:r>
          </a:p>
          <a:p>
            <a:r>
              <a:rPr lang="en-CA" dirty="0"/>
              <a:t>Click more to add additional open houses</a:t>
            </a:r>
          </a:p>
        </p:txBody>
      </p:sp>
      <p:pic>
        <p:nvPicPr>
          <p:cNvPr id="6"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7127" y="2832158"/>
            <a:ext cx="6524946" cy="3073499"/>
          </a:xfrm>
          <a:prstGeom prst="rect">
            <a:avLst/>
          </a:prstGeom>
        </p:spPr>
      </p:pic>
    </p:spTree>
    <p:extLst>
      <p:ext uri="{BB962C8B-B14F-4D97-AF65-F5344CB8AC3E}">
        <p14:creationId xmlns:p14="http://schemas.microsoft.com/office/powerpoint/2010/main" val="343047307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E2D318-5B0D-45E9-B986-DAF634A7DB2F}"/>
              </a:ext>
            </a:extLst>
          </p:cNvPr>
          <p:cNvSpPr>
            <a:spLocks noGrp="1"/>
          </p:cNvSpPr>
          <p:nvPr>
            <p:ph type="ctrTitle"/>
          </p:nvPr>
        </p:nvSpPr>
        <p:spPr/>
        <p:txBody>
          <a:bodyPr/>
          <a:lstStyle/>
          <a:p>
            <a:r>
              <a:rPr lang="en-US" dirty="0"/>
              <a:t>Adding an Open House Example</a:t>
            </a:r>
          </a:p>
        </p:txBody>
      </p:sp>
      <p:sp>
        <p:nvSpPr>
          <p:cNvPr id="5" name="Subtitle 4">
            <a:extLst>
              <a:ext uri="{FF2B5EF4-FFF2-40B4-BE49-F238E27FC236}">
                <a16:creationId xmlns:a16="http://schemas.microsoft.com/office/drawing/2014/main" id="{BCC46A28-6B4D-411E-9643-CF31CACF162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0606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CA" dirty="0"/>
              <a:t>News and Alerts</a:t>
            </a:r>
          </a:p>
        </p:txBody>
      </p:sp>
      <p:sp>
        <p:nvSpPr>
          <p:cNvPr id="3" name="Content Placeholder 2"/>
          <p:cNvSpPr>
            <a:spLocks noGrp="1"/>
          </p:cNvSpPr>
          <p:nvPr>
            <p:ph idx="1"/>
          </p:nvPr>
        </p:nvSpPr>
        <p:spPr/>
        <p:txBody>
          <a:bodyPr/>
          <a:lstStyle/>
          <a:p>
            <a:r>
              <a:rPr lang="en-CA" dirty="0"/>
              <a:t>Current Events and Important Notes</a:t>
            </a:r>
          </a:p>
          <a:p>
            <a:r>
              <a:rPr lang="en-CA" dirty="0"/>
              <a:t>Only Widget that cannot be moved</a:t>
            </a:r>
          </a:p>
          <a:p>
            <a:r>
              <a:rPr lang="en-CA" dirty="0"/>
              <a:t>Agent Alerts:</a:t>
            </a:r>
          </a:p>
          <a:p>
            <a:pPr lvl="1"/>
            <a:r>
              <a:rPr lang="en-CA" dirty="0"/>
              <a:t>Expiring listings</a:t>
            </a:r>
          </a:p>
          <a:p>
            <a:pPr lvl="1"/>
            <a:r>
              <a:rPr lang="en-CA" dirty="0"/>
              <a:t>Reported as Pending</a:t>
            </a:r>
          </a:p>
          <a:p>
            <a:pPr lvl="1"/>
            <a:r>
              <a:rPr lang="en-CA" dirty="0"/>
              <a:t>Moving from Pending to Sold</a:t>
            </a:r>
          </a:p>
          <a:p>
            <a:pPr lvl="1"/>
            <a:endParaRPr lang="en-CA" dirty="0"/>
          </a:p>
          <a:p>
            <a:endParaRPr lang="en-CA" dirty="0"/>
          </a:p>
        </p:txBody>
      </p:sp>
      <p:pic>
        <p:nvPicPr>
          <p:cNvPr id="4" name="Picture 3"/>
          <p:cNvPicPr>
            <a:picLocks noChangeAspect="1"/>
          </p:cNvPicPr>
          <p:nvPr/>
        </p:nvPicPr>
        <p:blipFill>
          <a:blip r:embed="rId3"/>
          <a:stretch>
            <a:fillRect/>
          </a:stretch>
        </p:blipFill>
        <p:spPr>
          <a:xfrm>
            <a:off x="7314108" y="1508511"/>
            <a:ext cx="4477802" cy="3916518"/>
          </a:xfrm>
          <a:prstGeom prst="rect">
            <a:avLst/>
          </a:prstGeom>
        </p:spPr>
      </p:pic>
    </p:spTree>
    <p:extLst>
      <p:ext uri="{BB962C8B-B14F-4D97-AF65-F5344CB8AC3E}">
        <p14:creationId xmlns:p14="http://schemas.microsoft.com/office/powerpoint/2010/main" val="354682390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694" y="319829"/>
            <a:ext cx="9465527" cy="1325563"/>
          </a:xfrm>
        </p:spPr>
        <p:txBody>
          <a:bodyPr>
            <a:normAutofit/>
          </a:bodyPr>
          <a:lstStyle/>
          <a:p>
            <a:r>
              <a:rPr lang="en-CA" sz="3800" dirty="0"/>
              <a:t>Reporting Sales – Conditional Sale</a:t>
            </a:r>
          </a:p>
        </p:txBody>
      </p:sp>
      <p:sp>
        <p:nvSpPr>
          <p:cNvPr id="8" name="Content Placeholder 7"/>
          <p:cNvSpPr>
            <a:spLocks noGrp="1"/>
          </p:cNvSpPr>
          <p:nvPr>
            <p:ph idx="1"/>
          </p:nvPr>
        </p:nvSpPr>
        <p:spPr>
          <a:xfrm>
            <a:off x="238695" y="1376082"/>
            <a:ext cx="9465527" cy="4351338"/>
          </a:xfrm>
        </p:spPr>
        <p:txBody>
          <a:bodyPr/>
          <a:lstStyle/>
          <a:p>
            <a:r>
              <a:rPr lang="en-CA" dirty="0"/>
              <a:t>2 Types:</a:t>
            </a:r>
          </a:p>
          <a:p>
            <a:pPr lvl="1"/>
            <a:r>
              <a:rPr lang="en-CA" dirty="0"/>
              <a:t>Active CS – Conditional but continue to show</a:t>
            </a:r>
          </a:p>
          <a:p>
            <a:pPr lvl="1"/>
            <a:r>
              <a:rPr lang="en-CA" dirty="0"/>
              <a:t>Conditional NS – Conditional but no more showings</a:t>
            </a:r>
          </a:p>
          <a:p>
            <a:r>
              <a:rPr lang="en-CA" dirty="0"/>
              <a:t>Use either                                        or                                                 to report as conditional sale</a:t>
            </a:r>
          </a:p>
        </p:txBody>
      </p:sp>
      <p:pic>
        <p:nvPicPr>
          <p:cNvPr id="9" name="Content Placeholder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3428" y="3386584"/>
            <a:ext cx="6253889" cy="2206341"/>
          </a:xfrm>
          <a:prstGeom prst="rect">
            <a:avLst/>
          </a:prstGeom>
        </p:spPr>
      </p:pic>
      <p:pic>
        <p:nvPicPr>
          <p:cNvPr id="10" name="Picture 9"/>
          <p:cNvPicPr>
            <a:picLocks noChangeAspect="1"/>
          </p:cNvPicPr>
          <p:nvPr/>
        </p:nvPicPr>
        <p:blipFill>
          <a:blip r:embed="rId3"/>
          <a:stretch>
            <a:fillRect/>
          </a:stretch>
        </p:blipFill>
        <p:spPr>
          <a:xfrm>
            <a:off x="2353838" y="2811959"/>
            <a:ext cx="2799590" cy="207377"/>
          </a:xfrm>
          <a:prstGeom prst="rect">
            <a:avLst/>
          </a:prstGeom>
        </p:spPr>
      </p:pic>
      <p:pic>
        <p:nvPicPr>
          <p:cNvPr id="11" name="Picture 10"/>
          <p:cNvPicPr>
            <a:picLocks noChangeAspect="1"/>
          </p:cNvPicPr>
          <p:nvPr/>
        </p:nvPicPr>
        <p:blipFill>
          <a:blip r:embed="rId4"/>
          <a:stretch>
            <a:fillRect/>
          </a:stretch>
        </p:blipFill>
        <p:spPr>
          <a:xfrm>
            <a:off x="5708248" y="2811959"/>
            <a:ext cx="2503337" cy="207377"/>
          </a:xfrm>
          <a:prstGeom prst="rect">
            <a:avLst/>
          </a:prstGeom>
        </p:spPr>
      </p:pic>
    </p:spTree>
    <p:extLst>
      <p:ext uri="{BB962C8B-B14F-4D97-AF65-F5344CB8AC3E}">
        <p14:creationId xmlns:p14="http://schemas.microsoft.com/office/powerpoint/2010/main" val="45477480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838" y="392497"/>
            <a:ext cx="10250029" cy="1325563"/>
          </a:xfrm>
        </p:spPr>
        <p:txBody>
          <a:bodyPr/>
          <a:lstStyle/>
          <a:p>
            <a:r>
              <a:rPr lang="en-CA" dirty="0"/>
              <a:t>Reporting Sales – Pending Sale</a:t>
            </a:r>
          </a:p>
        </p:txBody>
      </p:sp>
      <p:sp>
        <p:nvSpPr>
          <p:cNvPr id="3" name="Content Placeholder 2"/>
          <p:cNvSpPr>
            <a:spLocks noGrp="1"/>
          </p:cNvSpPr>
          <p:nvPr>
            <p:ph idx="1"/>
          </p:nvPr>
        </p:nvSpPr>
        <p:spPr>
          <a:xfrm>
            <a:off x="439838" y="1794500"/>
            <a:ext cx="9465527" cy="4351338"/>
          </a:xfrm>
        </p:spPr>
        <p:txBody>
          <a:bodyPr>
            <a:normAutofit/>
          </a:bodyPr>
          <a:lstStyle/>
          <a:p>
            <a:r>
              <a:rPr lang="en-CA" dirty="0"/>
              <a:t>Reported as Pending sale</a:t>
            </a:r>
          </a:p>
          <a:p>
            <a:r>
              <a:rPr lang="en-CA" dirty="0"/>
              <a:t>Use                                to Report</a:t>
            </a:r>
          </a:p>
          <a:p>
            <a:r>
              <a:rPr lang="en-CA" dirty="0"/>
              <a:t>Enter price and dates</a:t>
            </a:r>
          </a:p>
          <a:p>
            <a:r>
              <a:rPr lang="en-CA" dirty="0"/>
              <a:t>Enter in selling SPs Code</a:t>
            </a:r>
            <a:br>
              <a:rPr lang="en-CA" dirty="0"/>
            </a:br>
            <a:r>
              <a:rPr lang="en-CA" dirty="0"/>
              <a:t>(can be looked up using link)</a:t>
            </a:r>
          </a:p>
          <a:p>
            <a:r>
              <a:rPr lang="en-CA" dirty="0"/>
              <a:t>For OOB enter NONMLS</a:t>
            </a:r>
          </a:p>
          <a:p>
            <a:r>
              <a:rPr lang="en-CA" dirty="0"/>
              <a:t>Automatically Closes</a:t>
            </a:r>
          </a:p>
        </p:txBody>
      </p:sp>
      <p:pic>
        <p:nvPicPr>
          <p:cNvPr id="4" name="Picture 3"/>
          <p:cNvPicPr>
            <a:picLocks noChangeAspect="1"/>
          </p:cNvPicPr>
          <p:nvPr/>
        </p:nvPicPr>
        <p:blipFill>
          <a:blip r:embed="rId2"/>
          <a:stretch>
            <a:fillRect/>
          </a:stretch>
        </p:blipFill>
        <p:spPr>
          <a:xfrm>
            <a:off x="1606981" y="2378392"/>
            <a:ext cx="1964305" cy="28514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9337" y="2008259"/>
            <a:ext cx="6501242" cy="3001099"/>
          </a:xfrm>
          <a:prstGeom prst="rect">
            <a:avLst/>
          </a:prstGeom>
        </p:spPr>
      </p:pic>
    </p:spTree>
    <p:extLst>
      <p:ext uri="{BB962C8B-B14F-4D97-AF65-F5344CB8AC3E}">
        <p14:creationId xmlns:p14="http://schemas.microsoft.com/office/powerpoint/2010/main" val="285934773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8C9CC-BC0E-4245-BB3D-B1D0EE84F1A0}"/>
              </a:ext>
            </a:extLst>
          </p:cNvPr>
          <p:cNvSpPr>
            <a:spLocks noGrp="1"/>
          </p:cNvSpPr>
          <p:nvPr>
            <p:ph type="ctrTitle"/>
          </p:nvPr>
        </p:nvSpPr>
        <p:spPr/>
        <p:txBody>
          <a:bodyPr/>
          <a:lstStyle/>
          <a:p>
            <a:r>
              <a:rPr lang="en-US" dirty="0"/>
              <a:t>Input</a:t>
            </a:r>
            <a:r>
              <a:rPr lang="en-US"/>
              <a:t>/edit examples</a:t>
            </a:r>
            <a:endParaRPr lang="en-US" dirty="0"/>
          </a:p>
        </p:txBody>
      </p:sp>
      <p:sp>
        <p:nvSpPr>
          <p:cNvPr id="3" name="Subtitle 2">
            <a:extLst>
              <a:ext uri="{FF2B5EF4-FFF2-40B4-BE49-F238E27FC236}">
                <a16:creationId xmlns:a16="http://schemas.microsoft.com/office/drawing/2014/main" id="{A27E9E43-1A18-42C3-BC93-1D5A624204C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9779260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Thank You for Coming</a:t>
            </a:r>
          </a:p>
        </p:txBody>
      </p:sp>
      <p:sp>
        <p:nvSpPr>
          <p:cNvPr id="7" name="Subtitle 6">
            <a:extLst>
              <a:ext uri="{FF2B5EF4-FFF2-40B4-BE49-F238E27FC236}">
                <a16:creationId xmlns:a16="http://schemas.microsoft.com/office/drawing/2014/main" id="{721F5FC0-0419-41D6-8678-72ED9FFC3E2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15591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Search Widget</a:t>
            </a:r>
            <a:endParaRPr lang="en-CA" dirty="0"/>
          </a:p>
        </p:txBody>
      </p:sp>
      <p:sp>
        <p:nvSpPr>
          <p:cNvPr id="3" name="Content Placeholder 2"/>
          <p:cNvSpPr>
            <a:spLocks noGrp="1"/>
          </p:cNvSpPr>
          <p:nvPr>
            <p:ph idx="1"/>
          </p:nvPr>
        </p:nvSpPr>
        <p:spPr/>
        <p:txBody>
          <a:bodyPr/>
          <a:lstStyle/>
          <a:p>
            <a:r>
              <a:rPr lang="en-CA" dirty="0"/>
              <a:t>Quick Search</a:t>
            </a:r>
          </a:p>
          <a:p>
            <a:r>
              <a:rPr lang="en-CA" dirty="0"/>
              <a:t>Fast Access to listings</a:t>
            </a:r>
          </a:p>
          <a:p>
            <a:r>
              <a:rPr lang="en-CA" dirty="0"/>
              <a:t>Property History Search</a:t>
            </a:r>
          </a:p>
          <a:p>
            <a:pPr lvl="1"/>
            <a:r>
              <a:rPr lang="en-CA" dirty="0"/>
              <a:t>Check box to show active only</a:t>
            </a:r>
          </a:p>
          <a:p>
            <a:r>
              <a:rPr lang="en-CA" dirty="0"/>
              <a:t>Not a full search</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5602" y="799933"/>
            <a:ext cx="4491252" cy="5005731"/>
          </a:xfrm>
          <a:prstGeom prst="rect">
            <a:avLst/>
          </a:prstGeom>
        </p:spPr>
      </p:pic>
    </p:spTree>
    <p:extLst>
      <p:ext uri="{BB962C8B-B14F-4D97-AF65-F5344CB8AC3E}">
        <p14:creationId xmlns:p14="http://schemas.microsoft.com/office/powerpoint/2010/main" val="1118679480"/>
      </p:ext>
    </p:extLst>
  </p:cSld>
  <p:clrMapOvr>
    <a:masterClrMapping/>
  </p:clrMapOvr>
</p:sld>
</file>

<file path=ppt/theme/theme1.xml><?xml version="1.0" encoding="utf-8"?>
<a:theme xmlns:a="http://schemas.openxmlformats.org/drawingml/2006/main" name="Theme1">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5CBE53A4-A4F8-4AFD-A458-7CC7BB24AC1D}" vid="{7F91F2C7-2643-411A-851F-3B0A120778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77393</TotalTime>
  <Words>9833</Words>
  <Application>Microsoft Office PowerPoint</Application>
  <PresentationFormat>Widescreen</PresentationFormat>
  <Paragraphs>807</Paragraphs>
  <Slides>83</Slides>
  <Notes>38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83</vt:i4>
      </vt:variant>
    </vt:vector>
  </HeadingPairs>
  <TitlesOfParts>
    <vt:vector size="90" baseType="lpstr">
      <vt:lpstr>Arial</vt:lpstr>
      <vt:lpstr>Arial Black</vt:lpstr>
      <vt:lpstr>Calibri</vt:lpstr>
      <vt:lpstr>Calibri Light</vt:lpstr>
      <vt:lpstr>Symbol</vt:lpstr>
      <vt:lpstr>Times New Roman</vt:lpstr>
      <vt:lpstr>Theme1</vt:lpstr>
      <vt:lpstr>Matrix Hands On Introduction</vt:lpstr>
      <vt:lpstr>Topics For Today</vt:lpstr>
      <vt:lpstr>Technical Requirements</vt:lpstr>
      <vt:lpstr>Status Definition</vt:lpstr>
      <vt:lpstr>Property Type Definition</vt:lpstr>
      <vt:lpstr>Home Page Of Matrix</vt:lpstr>
      <vt:lpstr>External Links</vt:lpstr>
      <vt:lpstr>News and Alerts</vt:lpstr>
      <vt:lpstr>Search Widget</vt:lpstr>
      <vt:lpstr>Additional</vt:lpstr>
      <vt:lpstr>Market Watch</vt:lpstr>
      <vt:lpstr>Hot Sheets</vt:lpstr>
      <vt:lpstr>Class Activity: Market Watch/Hot Sheets</vt:lpstr>
      <vt:lpstr>Contacts</vt:lpstr>
      <vt:lpstr>Creating a New contact</vt:lpstr>
      <vt:lpstr>Class Activity</vt:lpstr>
      <vt:lpstr>My Information</vt:lpstr>
      <vt:lpstr>Information Tab</vt:lpstr>
      <vt:lpstr>Header</vt:lpstr>
      <vt:lpstr>Class Activity: Setup Header</vt:lpstr>
      <vt:lpstr>Mobile Header</vt:lpstr>
      <vt:lpstr>Portal Information</vt:lpstr>
      <vt:lpstr>Email Signature</vt:lpstr>
      <vt:lpstr>Class Activity: Setup Email Signature</vt:lpstr>
      <vt:lpstr>Searching Matrix For Properties</vt:lpstr>
      <vt:lpstr>Navigating Searches </vt:lpstr>
      <vt:lpstr>Multi Select Criteria</vt:lpstr>
      <vt:lpstr>Street Search</vt:lpstr>
      <vt:lpstr>Street Search Examples</vt:lpstr>
      <vt:lpstr>Date and Status</vt:lpstr>
      <vt:lpstr>Price</vt:lpstr>
      <vt:lpstr>Beds and Baths</vt:lpstr>
      <vt:lpstr>Location Search</vt:lpstr>
      <vt:lpstr>Room Search</vt:lpstr>
      <vt:lpstr>Adding Search Criteria </vt:lpstr>
      <vt:lpstr>Class Activity: Adding Search Criteria</vt:lpstr>
      <vt:lpstr>Open House Search</vt:lpstr>
      <vt:lpstr>Open House Search Demonstration</vt:lpstr>
      <vt:lpstr>Searching with the Map</vt:lpstr>
      <vt:lpstr>Map Options</vt:lpstr>
      <vt:lpstr>Map Search Demonstrations</vt:lpstr>
      <vt:lpstr>Lakeshore Search</vt:lpstr>
      <vt:lpstr>Results Page: Displays</vt:lpstr>
      <vt:lpstr>Custom Displays Examples</vt:lpstr>
      <vt:lpstr>Results Page: Icons</vt:lpstr>
      <vt:lpstr>Class Activity: Using the Display Options</vt:lpstr>
      <vt:lpstr>Emailing </vt:lpstr>
      <vt:lpstr>Printing Listings</vt:lpstr>
      <vt:lpstr>Auto Emails</vt:lpstr>
      <vt:lpstr>Auto Emails: Settings</vt:lpstr>
      <vt:lpstr>Auto Email Alternate Settings: Concierge </vt:lpstr>
      <vt:lpstr>Auto Email: Initial Email</vt:lpstr>
      <vt:lpstr>Auto Email Demonstration</vt:lpstr>
      <vt:lpstr>Class Activity: Setting up an Auto Email</vt:lpstr>
      <vt:lpstr>The Portal</vt:lpstr>
      <vt:lpstr>Recent Portal Visitors</vt:lpstr>
      <vt:lpstr>Portal Demonstration</vt:lpstr>
      <vt:lpstr>Auto Emails: Status</vt:lpstr>
      <vt:lpstr>Auto Emails: Management</vt:lpstr>
      <vt:lpstr>Class Activity: Managing Auto Email</vt:lpstr>
      <vt:lpstr>Input / Broker load</vt:lpstr>
      <vt:lpstr>Navigation</vt:lpstr>
      <vt:lpstr>Starting and Navigating Demonstration</vt:lpstr>
      <vt:lpstr>General</vt:lpstr>
      <vt:lpstr>Map</vt:lpstr>
      <vt:lpstr>Lease/Rental </vt:lpstr>
      <vt:lpstr>Additional/Condo Information</vt:lpstr>
      <vt:lpstr>Waterfront</vt:lpstr>
      <vt:lpstr>Rooms/Details &amp; Comments</vt:lpstr>
      <vt:lpstr>Creating and Adding Rooms Examples</vt:lpstr>
      <vt:lpstr>Rooms/Details &amp; Comments</vt:lpstr>
      <vt:lpstr>REALTOR®/Brokerage Information</vt:lpstr>
      <vt:lpstr>REALTOR®/Brokerage Information</vt:lpstr>
      <vt:lpstr>Submitting a Listing</vt:lpstr>
      <vt:lpstr>Adding Pictures</vt:lpstr>
      <vt:lpstr>Adding Supplements </vt:lpstr>
      <vt:lpstr>Editing a Listing</vt:lpstr>
      <vt:lpstr>Adding an Open House</vt:lpstr>
      <vt:lpstr>Adding an Open House Example</vt:lpstr>
      <vt:lpstr>Reporting Sales – Conditional Sale</vt:lpstr>
      <vt:lpstr>Reporting Sales – Pending Sale</vt:lpstr>
      <vt:lpstr>Input/edit examples</vt:lpstr>
      <vt:lpstr>Thank You for Coming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Matrix Hands On Introduction</dc:title>
  <dc:creator>Mark Schell</dc:creator>
  <cp:lastModifiedBy>Mark Schell</cp:lastModifiedBy>
  <cp:revision>640</cp:revision>
  <cp:lastPrinted>2015-03-26T13:59:40Z</cp:lastPrinted>
  <dcterms:created xsi:type="dcterms:W3CDTF">2014-01-29T19:54:56Z</dcterms:created>
  <dcterms:modified xsi:type="dcterms:W3CDTF">2017-08-01T20:08:21Z</dcterms:modified>
</cp:coreProperties>
</file>